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6" r:id="rId2"/>
    <p:sldId id="287" r:id="rId3"/>
    <p:sldId id="306" r:id="rId4"/>
    <p:sldId id="299" r:id="rId5"/>
    <p:sldId id="308" r:id="rId6"/>
    <p:sldId id="318" r:id="rId7"/>
    <p:sldId id="320" r:id="rId8"/>
    <p:sldId id="319" r:id="rId9"/>
    <p:sldId id="321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o de rosa" initials="fdr" lastIdx="1" clrIdx="0">
    <p:extLst>
      <p:ext uri="{19B8F6BF-5375-455C-9EA6-DF929625EA0E}">
        <p15:presenceInfo xmlns:p15="http://schemas.microsoft.com/office/powerpoint/2012/main" userId="58208df6c41976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EC4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D44FFE-A237-465A-B39D-45F5297D38AC}" v="21" dt="2022-07-08T08:16:28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00" autoAdjust="0"/>
    <p:restoredTop sz="96081" autoAdjust="0"/>
  </p:normalViewPr>
  <p:slideViewPr>
    <p:cSldViewPr snapToGrid="0">
      <p:cViewPr varScale="1">
        <p:scale>
          <a:sx n="114" d="100"/>
          <a:sy n="114" d="100"/>
        </p:scale>
        <p:origin x="1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973805070873679"/>
          <c:y val="0.11676613673590436"/>
          <c:w val="0.4162508097907302"/>
          <c:h val="0.84114053145212486"/>
        </c:manualLayout>
      </c:layout>
      <c:doughnutChart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lt1"/>
              </a:solidFill>
            </a:ln>
            <a:effectLst>
              <a:innerShdw blurRad="114300">
                <a:schemeClr val="accent1"/>
              </a:innerShdw>
            </a:effectLst>
          </c:spPr>
          <c:dPt>
            <c:idx val="0"/>
            <c:bubble3D val="0"/>
            <c:spPr>
              <a:pattFill prst="dkUpDiag">
                <a:fgClr>
                  <a:schemeClr val="accent4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3859-4438-BFBD-80311BDC1163}"/>
              </c:ext>
            </c:extLst>
          </c:dPt>
          <c:dPt>
            <c:idx val="1"/>
            <c:bubble3D val="0"/>
            <c:spPr>
              <a:pattFill prst="dkUpDiag">
                <a:fgClr>
                  <a:srgbClr val="7030A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3859-4438-BFBD-80311BDC1163}"/>
              </c:ext>
            </c:extLst>
          </c:dPt>
          <c:dPt>
            <c:idx val="2"/>
            <c:bubble3D val="0"/>
            <c:spPr>
              <a:pattFill prst="dk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3859-4438-BFBD-80311BDC1163}"/>
              </c:ext>
            </c:extLst>
          </c:dPt>
          <c:dPt>
            <c:idx val="3"/>
            <c:bubble3D val="0"/>
            <c:spPr>
              <a:pattFill prst="dkUpDiag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3859-4438-BFBD-80311BDC1163}"/>
              </c:ext>
            </c:extLst>
          </c:dPt>
          <c:dPt>
            <c:idx val="4"/>
            <c:bubble3D val="0"/>
            <c:spPr>
              <a:pattFill prst="dkUpDiag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3859-4438-BFBD-80311BDC1163}"/>
              </c:ext>
            </c:extLst>
          </c:dPt>
          <c:dPt>
            <c:idx val="5"/>
            <c:bubble3D val="0"/>
            <c:spPr>
              <a:pattFill prst="dk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3859-4438-BFBD-80311BDC1163}"/>
              </c:ext>
            </c:extLst>
          </c:dPt>
          <c:dPt>
            <c:idx val="6"/>
            <c:bubble3D val="0"/>
            <c:spPr>
              <a:pattFill prst="dkUpDiag">
                <a:fgClr>
                  <a:srgbClr val="C0000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3859-4438-BFBD-80311BDC1163}"/>
              </c:ext>
            </c:extLst>
          </c:dPt>
          <c:dPt>
            <c:idx val="7"/>
            <c:bubble3D val="0"/>
            <c:spPr>
              <a:pattFill prst="dkUpDiag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3859-4438-BFBD-80311BDC1163}"/>
              </c:ext>
            </c:extLst>
          </c:dPt>
          <c:dLbls>
            <c:dLbl>
              <c:idx val="0"/>
              <c:layout>
                <c:manualLayout>
                  <c:x val="0.17902504487915349"/>
                  <c:y val="-0.154397770273738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13294536420542"/>
                      <c:h val="0.217319949719418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859-4438-BFBD-80311BDC1163}"/>
                </c:ext>
              </c:extLst>
            </c:dLbl>
            <c:dLbl>
              <c:idx val="1"/>
              <c:layout>
                <c:manualLayout>
                  <c:x val="-0.15905237469311179"/>
                  <c:y val="8.5965906325636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30592131559168"/>
                      <c:h val="0.21659692275044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859-4438-BFBD-80311BDC1163}"/>
                </c:ext>
              </c:extLst>
            </c:dLbl>
            <c:dLbl>
              <c:idx val="2"/>
              <c:layout>
                <c:manualLayout>
                  <c:x val="-0.18974842943870424"/>
                  <c:y val="-8.7963084265447689E-2"/>
                </c:manualLayout>
              </c:layout>
              <c:tx>
                <c:rich>
                  <a:bodyPr/>
                  <a:lstStyle/>
                  <a:p>
                    <a:fld id="{510DB43B-DEAB-4B69-BEF7-0371E50D3E88}" type="CATEGORYNAME">
                      <a:rPr lang="en-US" smtClean="0"/>
                      <a:pPr/>
                      <a:t>[NOME CATEGORIA]</a:t>
                    </a:fld>
                    <a:r>
                      <a:rPr lang="en-US" dirty="0"/>
                      <a:t> UE</a:t>
                    </a:r>
                    <a:r>
                      <a:rPr lang="en-US" baseline="0" dirty="0"/>
                      <a:t>
</a:t>
                    </a:r>
                    <a:fld id="{D0D26710-05D9-46FB-B17A-8D0DFE0AE374}" type="PERCENTAGE">
                      <a:rPr lang="en-US" baseline="0"/>
                      <a:pPr/>
                      <a:t>[PERCENTUALE]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47783897452362"/>
                      <c:h val="0.159685020955655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859-4438-BFBD-80311BDC1163}"/>
                </c:ext>
              </c:extLst>
            </c:dLbl>
            <c:dLbl>
              <c:idx val="3"/>
              <c:layout>
                <c:manualLayout>
                  <c:x val="-0.1340922308826068"/>
                  <c:y val="-0.140147428118618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19117614514034"/>
                      <c:h val="0.148695873832639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859-4438-BFBD-80311BDC1163}"/>
                </c:ext>
              </c:extLst>
            </c:dLbl>
            <c:dLbl>
              <c:idx val="5"/>
              <c:layout>
                <c:manualLayout>
                  <c:x val="5.1122075318680259E-2"/>
                  <c:y val="0.132148248710290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59-4438-BFBD-80311BDC1163}"/>
                </c:ext>
              </c:extLst>
            </c:dLbl>
            <c:dLbl>
              <c:idx val="6"/>
              <c:layout>
                <c:manualLayout>
                  <c:x val="9.9641414991822122E-2"/>
                  <c:y val="-0.10289673273599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59-4438-BFBD-80311BDC1163}"/>
                </c:ext>
              </c:extLst>
            </c:dLbl>
            <c:dLbl>
              <c:idx val="7"/>
              <c:layout>
                <c:manualLayout>
                  <c:x val="7.7433585809094504E-3"/>
                  <c:y val="0.136567821798895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59-4438-BFBD-80311BDC1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9050">
                  <a:solidFill>
                    <a:srgbClr val="C00000"/>
                  </a:solidFill>
                </a:ln>
                <a:effectLst>
                  <a:softEdge rad="0"/>
                </a:effectLst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3"/>
                <c:pt idx="0">
                  <c:v>CANALE UMANITARIO</c:v>
                </c:pt>
                <c:pt idx="1">
                  <c:v>CANALE ORDINARIO</c:v>
                </c:pt>
                <c:pt idx="2">
                  <c:v>DELEGATA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23691131</c:v>
                </c:pt>
                <c:pt idx="1">
                  <c:v>2035500</c:v>
                </c:pt>
                <c:pt idx="2">
                  <c:v>8973496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859-4438-BFBD-80311BDC116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002060"/>
          </a:solidFill>
          <a:latin typeface="Bahnschrift" panose="020B05020402040202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0.3299</cdr:x>
      <cdr:y>0.41399</cdr:y>
    </cdr:from>
    <cdr:to>
      <cdr:x>0.59498</cdr:x>
      <cdr:y>0.66333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8FDA28E-14CD-A114-EB7C-3CE88733DEB4}"/>
            </a:ext>
          </a:extLst>
        </cdr:cNvPr>
        <cdr:cNvSpPr txBox="1"/>
      </cdr:nvSpPr>
      <cdr:spPr>
        <a:xfrm xmlns:a="http://schemas.openxmlformats.org/drawingml/2006/main">
          <a:off x="3078631" y="1911846"/>
          <a:ext cx="2473761" cy="1151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4500" b="1" dirty="0">
              <a:latin typeface="Bahnschrift" panose="020B0502040204020203" pitchFamily="34" charset="0"/>
            </a:rPr>
            <a:t>34.7Mln</a:t>
          </a:r>
          <a:r>
            <a:rPr lang="it-IT" sz="1500" b="1" dirty="0">
              <a:latin typeface="Bahnschrift" panose="020B0502040204020203" pitchFamily="34" charset="0"/>
            </a:rPr>
            <a:t> </a:t>
          </a:r>
          <a:r>
            <a:rPr lang="it-IT" sz="4500" b="1" dirty="0">
              <a:latin typeface="Bahnschrift" panose="020B0502040204020203" pitchFamily="34" charset="0"/>
            </a:rPr>
            <a:t>€</a:t>
          </a:r>
        </a:p>
        <a:p xmlns:a="http://schemas.openxmlformats.org/drawingml/2006/main">
          <a:pPr algn="ctr"/>
          <a:r>
            <a:rPr lang="it-IT" sz="1500" b="1" dirty="0">
              <a:latin typeface="Bahnschrift" panose="020B0502040204020203" pitchFamily="34" charset="0"/>
            </a:rPr>
            <a:t>Totale 2017-2022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E4A7F-D045-485D-A338-52B8FDD89E41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9C4B-E02D-4EF8-BB9D-7B5DDE671504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45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D5A84-1C17-46BB-939F-595214CB97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2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9C4B-E02D-4EF8-BB9D-7B5DDE67150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69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9C4B-E02D-4EF8-BB9D-7B5DDE67150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83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9C4B-E02D-4EF8-BB9D-7B5DDE67150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51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9C4B-E02D-4EF8-BB9D-7B5DDE67150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24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18196-D65F-46A6-AEE0-62A5D26C8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FD33C-DCF7-40D5-AFA0-7F404B6CF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23B6D-508A-4A30-8483-2D920BB9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DFE-AE58-4EBF-AD2B-27B027BAAD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F6B44-CF22-4DC1-8610-7C596D48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DCD77-FFD5-4272-B347-525698A6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99A4-2DA7-42D7-9A00-A50F7430A0A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31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B712-F0AA-4D72-805A-772A9DD5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32E61-591E-46AA-8B74-4087186C3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5068-FD17-4303-983D-17E13DEB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DFE-AE58-4EBF-AD2B-27B027BAAD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99D35-2BAE-42C2-9E57-8BCC3CF0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F643B-3CF4-4AC6-82FF-ACDA8754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99A4-2DA7-42D7-9A00-A50F7430A0A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99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25424C-3294-4765-AB17-83FBA8B3F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16CF6-09E1-4716-8863-AAAFE93A2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92384-9088-4863-81CF-1E1B03DF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DFE-AE58-4EBF-AD2B-27B027BAAD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24052-7C01-4406-98C9-22715FD8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CF732-63E9-43D5-BF9F-6E50E14C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99A4-2DA7-42D7-9A00-A50F7430A0A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83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92800-ACDD-4756-B858-4B44E6CC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3FAC4-B819-4721-9526-7AD92DC9D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A3BD1-A195-4742-A893-70B18C11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DFE-AE58-4EBF-AD2B-27B027BAAD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C3518-0818-4336-9E44-0D42D686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8B2D8-3DD1-4309-8251-EC18F596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99A4-2DA7-42D7-9A00-A50F7430A0A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20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0104-BFBA-40DE-BBAC-A3F70C4F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2AC7C-17FC-47E9-86F3-4B5430D5A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31A83-A818-4B62-8E8B-9EB82F6EE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DFE-AE58-4EBF-AD2B-27B027BAAD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2B800-9D43-47AC-9958-4F2C6F56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05700-8FE6-4758-A8F0-1FEE9B67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99A4-2DA7-42D7-9A00-A50F7430A0A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15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A0F5F-8C0A-4A85-8338-108D69DF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07915-3E11-4F11-AAD9-828E8FB36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9AA34-7C4A-43BE-86AD-E3391E0AC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72F4C-A60E-4A0B-88EF-F57C798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DFE-AE58-4EBF-AD2B-27B027BAAD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F00DB-C83D-4A9E-9921-8DF10B46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33314-F1BB-4805-8D9E-A6CAAAA6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99A4-2DA7-42D7-9A00-A50F7430A0A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46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4155-1BAF-4F44-BC45-C1DFA1C2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86703-610A-4C07-8EC6-8146CB8E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FDA53-AC17-4538-8FDC-F5A76218D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C9AC4-06E0-453B-BC92-DA6BA46B1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71CD83-DDAF-4DFE-9492-681999855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478513-1C51-4EBE-9657-833AAEC0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DFE-AE58-4EBF-AD2B-27B027BAAD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FB90BF-E1FB-4A7F-9D2B-9119B553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E1D701-8EE3-40E2-BC7F-ED73D0AD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99A4-2DA7-42D7-9A00-A50F7430A0A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09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AB61-B8D3-46E2-983D-C241DC97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D0953-06F1-4FE9-A27C-2A8ED770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DFE-AE58-4EBF-AD2B-27B027BAAD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C4326-6111-48BE-A79E-CA7090A1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90D2E-C2DF-4DFC-BD91-4AF8754F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99A4-2DA7-42D7-9A00-A50F7430A0A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97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D9206-7955-406A-B080-507E6598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DFE-AE58-4EBF-AD2B-27B027BAAD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B51D1-DC95-4691-A046-AD93AAD1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0315A-B032-44FC-8E11-F821BFAD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99A4-2DA7-42D7-9A00-A50F7430A0A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40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B412-849F-4DF9-A11F-6EB944E2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F5CB-D107-4654-8684-62DF989D1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C232D-AECF-4447-B8AB-90AE25D2C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408AA-F489-465E-87BF-2B98E2B7B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DFE-AE58-4EBF-AD2B-27B027BAAD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1A42D-8F97-4B79-B31E-C3F3F2C2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B05DB-424F-4C18-A170-9BFEA166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99A4-2DA7-42D7-9A00-A50F7430A0A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89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1848-5EF2-4322-9C38-4A577907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FE94C8-690E-4FA5-B121-77AE707A4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B04DA-92F4-4146-B54D-80ABA9346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42331-BDB4-4218-B759-69502169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DFE-AE58-4EBF-AD2B-27B027BAAD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3FCBB-055F-42B5-A20D-EC4BE428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3A6D5-73A0-4512-B3C4-C8A25365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99A4-2DA7-42D7-9A00-A50F7430A0A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24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D0ACC-CE79-4B94-BFBD-A936A833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BB6D0-3F11-4246-8C14-FE1177E9E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A10AA-1256-4895-8A0A-2AC5FC00D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8CDFE-AE58-4EBF-AD2B-27B027BAAD67}" type="datetimeFigureOut">
              <a:rPr lang="en-GB" smtClean="0"/>
              <a:t>11/07/2022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2C35D-5998-41AE-A0C8-7CA2C3A2A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C96AE-DB77-4586-BD88-1BAFA4B4D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C99A4-2DA7-42D7-9A00-A50F7430A0A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77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4B513D-D678-43AB-A8CA-98A5D1117724}"/>
              </a:ext>
            </a:extLst>
          </p:cNvPr>
          <p:cNvSpPr/>
          <p:nvPr/>
        </p:nvSpPr>
        <p:spPr>
          <a:xfrm>
            <a:off x="0" y="-56561"/>
            <a:ext cx="12192000" cy="114831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CA3D9-7654-41EA-BC12-C50528AFE6F8}"/>
              </a:ext>
            </a:extLst>
          </p:cNvPr>
          <p:cNvSpPr txBox="1"/>
          <p:nvPr/>
        </p:nvSpPr>
        <p:spPr>
          <a:xfrm>
            <a:off x="0" y="1822336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dirty="0">
                <a:solidFill>
                  <a:schemeClr val="accent5">
                    <a:lumMod val="50000"/>
                  </a:schemeClr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OPPORTUNITÀ &amp; MODALITÀ DI FINANZIAMENTO PER LE ONG</a:t>
            </a:r>
          </a:p>
          <a:p>
            <a:pPr algn="ctr"/>
            <a:endParaRPr lang="it-IT" sz="2400" i="1" dirty="0">
              <a:solidFill>
                <a:srgbClr val="1F4E79"/>
              </a:solidFill>
              <a:effectLst/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dirty="0">
                <a:solidFill>
                  <a:srgbClr val="1F4E79"/>
                </a:solidFill>
                <a:effectLst/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cooperazione italian</a:t>
            </a:r>
            <a:r>
              <a:rPr lang="it-IT" sz="2400" i="1" dirty="0">
                <a:solidFill>
                  <a:srgbClr val="1F4E79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in Sudan: priorità e opportunità per le OSC</a:t>
            </a:r>
            <a:endParaRPr lang="it-IT" sz="2400" i="1" dirty="0">
              <a:solidFill>
                <a:srgbClr val="1F4E79"/>
              </a:solidFill>
              <a:effectLst/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it-IT" sz="1000" dirty="0">
              <a:solidFill>
                <a:srgbClr val="1F4E79"/>
              </a:solidFill>
              <a:effectLst/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000" dirty="0">
                <a:solidFill>
                  <a:srgbClr val="1F4E79"/>
                </a:solidFill>
                <a:effectLst/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luglio </a:t>
            </a:r>
            <a:r>
              <a:rPr lang="it-IT" sz="2000" dirty="0">
                <a:solidFill>
                  <a:srgbClr val="1F4E79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2022</a:t>
            </a:r>
          </a:p>
          <a:p>
            <a:pPr algn="ctr"/>
            <a:endParaRPr lang="it-IT" sz="1000" dirty="0">
              <a:solidFill>
                <a:schemeClr val="accent5">
                  <a:lumMod val="50000"/>
                </a:schemeClr>
              </a:solidFill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2000" dirty="0">
                <a:solidFill>
                  <a:schemeClr val="accent5">
                    <a:lumMod val="50000"/>
                  </a:schemeClr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Complesso olimpico Giulio Onesti, Roma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Adobe Garamond Pro" panose="02020502060506020403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 descr="carta">
            <a:extLst>
              <a:ext uri="{FF2B5EF4-FFF2-40B4-BE49-F238E27FC236}">
                <a16:creationId xmlns:a16="http://schemas.microsoft.com/office/drawing/2014/main" id="{57330865-0B45-48E6-9BC4-70A1379E18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9979" y="5021827"/>
            <a:ext cx="3332021" cy="1836173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71FD0C-5327-457C-BF30-9DF1EC5F7AD4}"/>
              </a:ext>
            </a:extLst>
          </p:cNvPr>
          <p:cNvSpPr txBox="1"/>
          <p:nvPr/>
        </p:nvSpPr>
        <p:spPr>
          <a:xfrm>
            <a:off x="235162" y="5713669"/>
            <a:ext cx="953169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>
                <a:solidFill>
                  <a:schemeClr val="accent5">
                    <a:lumMod val="50000"/>
                  </a:schemeClr>
                </a:solidFill>
                <a:latin typeface="Adobe Garamond Pro" panose="02020502060506020403" pitchFamily="18" charset="0"/>
                <a:cs typeface="Segoe UI" panose="020B0502040204020203" pitchFamily="34" charset="0"/>
              </a:rPr>
              <a:t>Maria Cristina Pescante</a:t>
            </a:r>
          </a:p>
          <a:p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Adobe Garamond Pro" panose="02020502060506020403" pitchFamily="18" charset="0"/>
                <a:cs typeface="Segoe UI" panose="020B0502040204020203" pitchFamily="34" charset="0"/>
              </a:rPr>
              <a:t>Vice-Titolare di Sede, ufficio regionale di Khartoum - Sudan, Chad, Cameroon, Eritrea, Repubblica Centrafricana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dobe Garamond Pro" panose="02020502060506020403" pitchFamily="18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1A3CD5E-FBD4-F439-B237-9CB4F238C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2" y="104587"/>
            <a:ext cx="5089877" cy="86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5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A411575-5E42-90AD-F68E-F409FEBBFC05}"/>
              </a:ext>
            </a:extLst>
          </p:cNvPr>
          <p:cNvSpPr/>
          <p:nvPr/>
        </p:nvSpPr>
        <p:spPr>
          <a:xfrm>
            <a:off x="648408" y="177285"/>
            <a:ext cx="9042347" cy="849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dirty="0">
                <a:solidFill>
                  <a:srgbClr val="002060"/>
                </a:solidFill>
                <a:latin typeface="Bebas" panose="020B0606020202050201" pitchFamily="34" charset="0"/>
              </a:rPr>
              <a:t>DOMANDE E RIFERIMENTI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0BC27EE-82FC-921A-E997-CC098319E270}"/>
              </a:ext>
            </a:extLst>
          </p:cNvPr>
          <p:cNvCxnSpPr>
            <a:cxnSpLocks/>
          </p:cNvCxnSpPr>
          <p:nvPr/>
        </p:nvCxnSpPr>
        <p:spPr>
          <a:xfrm>
            <a:off x="1903" y="602139"/>
            <a:ext cx="49261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01A805A-134A-4A86-B01A-78181F434B7D}"/>
              </a:ext>
            </a:extLst>
          </p:cNvPr>
          <p:cNvSpPr txBox="1"/>
          <p:nvPr/>
        </p:nvSpPr>
        <p:spPr>
          <a:xfrm>
            <a:off x="280915" y="2705725"/>
            <a:ext cx="7841528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1F4E79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Grants</a:t>
            </a:r>
            <a:r>
              <a:rPr lang="it-IT" b="1" dirty="0">
                <a:solidFill>
                  <a:srgbClr val="1F4E79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 e Call for </a:t>
            </a:r>
            <a:r>
              <a:rPr lang="it-IT" b="1" dirty="0" err="1">
                <a:solidFill>
                  <a:srgbClr val="1F4E79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Proposals</a:t>
            </a:r>
            <a:r>
              <a:rPr lang="it-IT" b="1" dirty="0">
                <a:solidFill>
                  <a:srgbClr val="1F4E79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 </a:t>
            </a:r>
          </a:p>
          <a:p>
            <a:endParaRPr lang="it-IT" sz="500" b="1" dirty="0">
              <a:solidFill>
                <a:srgbClr val="1F4E79"/>
              </a:solidFill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rgbClr val="1F4E79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https://khartoum.aics.gov.it/en/home-eng/opportunities/calls/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BC7F5A-14C5-8D14-A2B5-56ECF7B02034}"/>
              </a:ext>
            </a:extLst>
          </p:cNvPr>
          <p:cNvSpPr txBox="1"/>
          <p:nvPr/>
        </p:nvSpPr>
        <p:spPr>
          <a:xfrm>
            <a:off x="5273479" y="5624341"/>
            <a:ext cx="410936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b="1" dirty="0">
                <a:solidFill>
                  <a:schemeClr val="accent5">
                    <a:lumMod val="50000"/>
                  </a:schemeClr>
                </a:solidFill>
                <a:latin typeface="Adobe Garamond Pro" panose="02020502060506020403" pitchFamily="18" charset="0"/>
                <a:cs typeface="Segoe UI" panose="020B0502040204020203" pitchFamily="34" charset="0"/>
              </a:rPr>
              <a:t>Maria Cristina Pescante</a:t>
            </a:r>
          </a:p>
          <a:p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Adobe Garamond Pro" panose="02020502060506020403" pitchFamily="18" charset="0"/>
                <a:cs typeface="Segoe UI" panose="020B0502040204020203" pitchFamily="34" charset="0"/>
              </a:rPr>
              <a:t>Vice-Titolare Sede AICS Khartoum</a:t>
            </a:r>
          </a:p>
          <a:p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Adobe Garamond Pro" panose="02020502060506020403" pitchFamily="18" charset="0"/>
                <a:cs typeface="Segoe UI" panose="020B0502040204020203" pitchFamily="34" charset="0"/>
              </a:rPr>
              <a:t>Segreteria.khartoum@aics.gov.it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dobe Garamond Pro" panose="02020502060506020403" pitchFamily="18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CC7470AE-B7AD-C9FB-AA6E-FDCB8D889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3750" y="1809750"/>
            <a:ext cx="6858000" cy="3238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2F131F-98ED-F2E0-F108-12152B6A726B}"/>
              </a:ext>
            </a:extLst>
          </p:cNvPr>
          <p:cNvSpPr txBox="1"/>
          <p:nvPr/>
        </p:nvSpPr>
        <p:spPr>
          <a:xfrm>
            <a:off x="280915" y="3962504"/>
            <a:ext cx="7841528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1F4E79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Documento triennale di programmazione e di indirizzo 2021-2023</a:t>
            </a:r>
          </a:p>
          <a:p>
            <a:endParaRPr lang="it-IT" sz="500" b="1" dirty="0">
              <a:solidFill>
                <a:srgbClr val="1F4E79"/>
              </a:solidFill>
              <a:latin typeface="Adobe Garamond Pro" panose="02020502060506020403" pitchFamily="18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rgbClr val="1F4E79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https://www.esteri.it/wp-content/uploads/2021/11/Schema-di-Documento-triennale-2021-2023.pdf</a:t>
            </a:r>
          </a:p>
        </p:txBody>
      </p:sp>
    </p:spTree>
    <p:extLst>
      <p:ext uri="{BB962C8B-B14F-4D97-AF65-F5344CB8AC3E}">
        <p14:creationId xmlns:p14="http://schemas.microsoft.com/office/powerpoint/2010/main" val="303704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8AFB5E-C03C-DF6E-4C27-99B14EAB2685}"/>
              </a:ext>
            </a:extLst>
          </p:cNvPr>
          <p:cNvSpPr txBox="1"/>
          <p:nvPr/>
        </p:nvSpPr>
        <p:spPr>
          <a:xfrm>
            <a:off x="2240838" y="1862189"/>
            <a:ext cx="3126997" cy="277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000"/>
              </a:spcAft>
              <a:buFont typeface="Symbol" panose="05050102010706020507" pitchFamily="18" charset="2"/>
              <a:buChar char="à"/>
            </a:pPr>
            <a:r>
              <a:rPr lang="it-IT" dirty="0">
                <a:latin typeface="Adobe Caslon Pro" panose="0205050205050A020403" pitchFamily="18" charset="0"/>
                <a:cs typeface="Arial" panose="020B0604020202020204" pitchFamily="34" charset="0"/>
              </a:rPr>
              <a:t>Affidamento </a:t>
            </a:r>
            <a:r>
              <a:rPr lang="it-IT" dirty="0" err="1">
                <a:latin typeface="Adobe Caslon Pro" panose="0205050205050A020403" pitchFamily="18" charset="0"/>
                <a:cs typeface="Arial" panose="020B0604020202020204" pitchFamily="34" charset="0"/>
              </a:rPr>
              <a:t>Grants</a:t>
            </a:r>
            <a:r>
              <a:rPr lang="it-IT" dirty="0">
                <a:latin typeface="Adobe Caslon Pro" panose="0205050205050A020403" pitchFamily="18" charset="0"/>
                <a:cs typeface="Arial" panose="020B0604020202020204" pitchFamily="34" charset="0"/>
              </a:rPr>
              <a:t> attraverso procedure PRAG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Font typeface="Symbol" panose="05050102010706020507" pitchFamily="18" charset="2"/>
              <a:buChar char="à"/>
            </a:pPr>
            <a:r>
              <a:rPr lang="it-IT" dirty="0">
                <a:latin typeface="Adobe Caslon Pro" panose="0205050205050A020403" pitchFamily="18" charset="0"/>
                <a:cs typeface="Arial" panose="020B0604020202020204" pitchFamily="34" charset="0"/>
              </a:rPr>
              <a:t>Iscrizione al PADOR richiesta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Font typeface="Symbol" panose="05050102010706020507" pitchFamily="18" charset="2"/>
              <a:buChar char="à"/>
            </a:pPr>
            <a:r>
              <a:rPr lang="it-IT" dirty="0">
                <a:latin typeface="Adobe Caslon Pro" panose="0205050205050A020403" pitchFamily="18" charset="0"/>
                <a:cs typeface="Arial" panose="020B0604020202020204" pitchFamily="34" charset="0"/>
              </a:rPr>
              <a:t>Proposte progettuali e documentazione in inglese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EAD4F7-7707-F7C4-AA77-13A383DDB5BE}"/>
              </a:ext>
            </a:extLst>
          </p:cNvPr>
          <p:cNvSpPr txBox="1"/>
          <p:nvPr/>
        </p:nvSpPr>
        <p:spPr>
          <a:xfrm>
            <a:off x="7552423" y="4225115"/>
            <a:ext cx="3312798" cy="1552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000"/>
              </a:spcAft>
              <a:buFont typeface="Symbol" panose="05050102010706020507" pitchFamily="18" charset="2"/>
              <a:buChar char="à"/>
            </a:pPr>
            <a:r>
              <a:rPr lang="it-IT" dirty="0">
                <a:latin typeface="Adobe Caslon Pro" panose="0205050205050A020403" pitchFamily="18" charset="0"/>
                <a:cs typeface="Arial" panose="020B0604020202020204" pitchFamily="34" charset="0"/>
              </a:rPr>
              <a:t>Procedure AICS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Font typeface="Symbol" panose="05050102010706020507" pitchFamily="18" charset="2"/>
              <a:buChar char="à"/>
            </a:pPr>
            <a:r>
              <a:rPr lang="it-IT" dirty="0">
                <a:latin typeface="Adobe Caslon Pro" panose="0205050205050A020403" pitchFamily="18" charset="0"/>
                <a:cs typeface="Arial" panose="020B0604020202020204" pitchFamily="34" charset="0"/>
              </a:rPr>
              <a:t>Possibile formazione di ATS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Font typeface="Symbol" panose="05050102010706020507" pitchFamily="18" charset="2"/>
              <a:buChar char="à"/>
            </a:pPr>
            <a:r>
              <a:rPr lang="it-IT" dirty="0">
                <a:latin typeface="Adobe Caslon Pro" panose="0205050205050A020403" pitchFamily="18" charset="0"/>
                <a:cs typeface="Arial" panose="020B0604020202020204" pitchFamily="34" charset="0"/>
              </a:rPr>
              <a:t>Proposte progettuali in italiano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980640-6D52-47A8-E895-F0646FE026B7}"/>
              </a:ext>
            </a:extLst>
          </p:cNvPr>
          <p:cNvSpPr txBox="1"/>
          <p:nvPr/>
        </p:nvSpPr>
        <p:spPr>
          <a:xfrm>
            <a:off x="9190020" y="1413024"/>
            <a:ext cx="2803589" cy="21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000"/>
              </a:spcAft>
              <a:buFont typeface="Symbol" panose="05050102010706020507" pitchFamily="18" charset="2"/>
              <a:buChar char="à"/>
            </a:pPr>
            <a:r>
              <a:rPr lang="it-IT" dirty="0">
                <a:latin typeface="Adobe Caslon Pro" panose="0205050205050A020403" pitchFamily="18" charset="0"/>
                <a:cs typeface="Arial" panose="020B0604020202020204" pitchFamily="34" charset="0"/>
              </a:rPr>
              <a:t>Diversi </a:t>
            </a:r>
            <a:r>
              <a:rPr lang="it-IT" dirty="0" err="1">
                <a:latin typeface="Adobe Caslon Pro" panose="0205050205050A020403" pitchFamily="18" charset="0"/>
                <a:cs typeface="Arial" panose="020B0604020202020204" pitchFamily="34" charset="0"/>
              </a:rPr>
              <a:t>grants</a:t>
            </a:r>
            <a:r>
              <a:rPr lang="it-IT" dirty="0">
                <a:latin typeface="Adobe Caslon Pro" panose="0205050205050A020403" pitchFamily="18" charset="0"/>
                <a:cs typeface="Arial" panose="020B0604020202020204" pitchFamily="34" charset="0"/>
              </a:rPr>
              <a:t> da lanciare entro l’anno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Font typeface="Symbol" panose="05050102010706020507" pitchFamily="18" charset="2"/>
              <a:buChar char="à"/>
            </a:pPr>
            <a:r>
              <a:rPr lang="it-IT" dirty="0">
                <a:latin typeface="Adobe Caslon Pro" panose="0205050205050A020403" pitchFamily="18" charset="0"/>
                <a:cs typeface="Arial" panose="020B0604020202020204" pitchFamily="34" charset="0"/>
              </a:rPr>
              <a:t>Procedure EU PRAG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Font typeface="Symbol" panose="05050102010706020507" pitchFamily="18" charset="2"/>
              <a:buChar char="à"/>
            </a:pPr>
            <a:r>
              <a:rPr lang="it-IT" dirty="0">
                <a:latin typeface="Adobe Caslon Pro" panose="0205050205050A020403" pitchFamily="18" charset="0"/>
                <a:cs typeface="Arial" panose="020B0604020202020204" pitchFamily="34" charset="0"/>
              </a:rPr>
              <a:t>Proposte progettuali e documentazione in inglese</a:t>
            </a:r>
          </a:p>
        </p:txBody>
      </p:sp>
      <p:sp>
        <p:nvSpPr>
          <p:cNvPr id="42" name="Google Shape;247;p48">
            <a:extLst>
              <a:ext uri="{FF2B5EF4-FFF2-40B4-BE49-F238E27FC236}">
                <a16:creationId xmlns:a16="http://schemas.microsoft.com/office/drawing/2014/main" id="{BC16D7A0-D529-93FF-28F9-062B934ACC74}"/>
              </a:ext>
            </a:extLst>
          </p:cNvPr>
          <p:cNvSpPr/>
          <p:nvPr/>
        </p:nvSpPr>
        <p:spPr>
          <a:xfrm>
            <a:off x="520852" y="3266983"/>
            <a:ext cx="1496691" cy="95813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9B6B0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248;p48">
            <a:extLst>
              <a:ext uri="{FF2B5EF4-FFF2-40B4-BE49-F238E27FC236}">
                <a16:creationId xmlns:a16="http://schemas.microsoft.com/office/drawing/2014/main" id="{7C05379F-76D4-AD53-D56D-0E5965272AB6}"/>
              </a:ext>
            </a:extLst>
          </p:cNvPr>
          <p:cNvSpPr/>
          <p:nvPr/>
        </p:nvSpPr>
        <p:spPr>
          <a:xfrm>
            <a:off x="353269" y="1738812"/>
            <a:ext cx="1821764" cy="2143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F9AC0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lang="it-IT" sz="2500" dirty="0">
              <a:solidFill>
                <a:srgbClr val="000000"/>
              </a:solidFill>
              <a:latin typeface="Bebas" panose="020B0606020202050201" pitchFamily="34" charset="0"/>
              <a:cs typeface="Arial"/>
              <a:sym typeface="Arial"/>
            </a:endParaRPr>
          </a:p>
          <a:p>
            <a:pPr algn="ctr"/>
            <a:r>
              <a:rPr lang="it-IT" sz="3000" dirty="0">
                <a:solidFill>
                  <a:srgbClr val="000000"/>
                </a:solidFill>
                <a:latin typeface="Bebas" panose="020B0606020202050201" pitchFamily="34" charset="0"/>
                <a:cs typeface="Arial"/>
                <a:sym typeface="Arial"/>
              </a:rPr>
              <a:t>FONDI DELEGATA EU </a:t>
            </a:r>
            <a:endParaRPr sz="3000" dirty="0">
              <a:solidFill>
                <a:srgbClr val="000000"/>
              </a:solidFill>
              <a:latin typeface="Bebas" panose="020B0606020202050201" pitchFamily="34" charset="0"/>
              <a:cs typeface="Arial"/>
              <a:sym typeface="Arial"/>
            </a:endParaRPr>
          </a:p>
        </p:txBody>
      </p:sp>
      <p:sp>
        <p:nvSpPr>
          <p:cNvPr id="44" name="Google Shape;249;p48">
            <a:extLst>
              <a:ext uri="{FF2B5EF4-FFF2-40B4-BE49-F238E27FC236}">
                <a16:creationId xmlns:a16="http://schemas.microsoft.com/office/drawing/2014/main" id="{402BAB8A-1775-F22F-A328-D7CF846AFD9D}"/>
              </a:ext>
            </a:extLst>
          </p:cNvPr>
          <p:cNvSpPr/>
          <p:nvPr/>
        </p:nvSpPr>
        <p:spPr>
          <a:xfrm>
            <a:off x="883716" y="3676721"/>
            <a:ext cx="1133827" cy="54839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50;p48">
            <a:extLst>
              <a:ext uri="{FF2B5EF4-FFF2-40B4-BE49-F238E27FC236}">
                <a16:creationId xmlns:a16="http://schemas.microsoft.com/office/drawing/2014/main" id="{896EEA2E-C15C-BFB3-E8FA-DB395C0A7704}"/>
              </a:ext>
            </a:extLst>
          </p:cNvPr>
          <p:cNvSpPr/>
          <p:nvPr/>
        </p:nvSpPr>
        <p:spPr>
          <a:xfrm>
            <a:off x="1091029" y="3733871"/>
            <a:ext cx="663119" cy="86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FFB008">
              <a:alpha val="9392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247;p48">
            <a:extLst>
              <a:ext uri="{FF2B5EF4-FFF2-40B4-BE49-F238E27FC236}">
                <a16:creationId xmlns:a16="http://schemas.microsoft.com/office/drawing/2014/main" id="{414D7041-A44E-E8DD-65CB-C15E1F725B86}"/>
              </a:ext>
            </a:extLst>
          </p:cNvPr>
          <p:cNvSpPr/>
          <p:nvPr/>
        </p:nvSpPr>
        <p:spPr>
          <a:xfrm>
            <a:off x="5632759" y="5414785"/>
            <a:ext cx="1496691" cy="95813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9B6B0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248;p48">
            <a:extLst>
              <a:ext uri="{FF2B5EF4-FFF2-40B4-BE49-F238E27FC236}">
                <a16:creationId xmlns:a16="http://schemas.microsoft.com/office/drawing/2014/main" id="{41E30FB9-89E7-B22D-C9BE-BF8E77864C3C}"/>
              </a:ext>
            </a:extLst>
          </p:cNvPr>
          <p:cNvSpPr/>
          <p:nvPr/>
        </p:nvSpPr>
        <p:spPr>
          <a:xfrm>
            <a:off x="5352072" y="3753581"/>
            <a:ext cx="2058064" cy="226059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F9AC0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lang="it-IT" sz="1000" dirty="0">
              <a:solidFill>
                <a:srgbClr val="000000"/>
              </a:solidFill>
              <a:latin typeface="Bebas" panose="020B0606020202050201" pitchFamily="34" charset="0"/>
              <a:cs typeface="Arial"/>
              <a:sym typeface="Arial"/>
            </a:endParaRPr>
          </a:p>
          <a:p>
            <a:pPr algn="ctr"/>
            <a:endParaRPr lang="it-IT" sz="2000" dirty="0">
              <a:solidFill>
                <a:srgbClr val="000000"/>
              </a:solidFill>
              <a:latin typeface="Bebas" panose="020B0606020202050201" pitchFamily="34" charset="0"/>
              <a:cs typeface="Arial"/>
              <a:sym typeface="Arial"/>
            </a:endParaRPr>
          </a:p>
          <a:p>
            <a:pPr algn="ctr"/>
            <a:r>
              <a:rPr lang="it-IT" sz="3000" dirty="0">
                <a:solidFill>
                  <a:srgbClr val="000000"/>
                </a:solidFill>
                <a:latin typeface="Bebas" panose="020B0606020202050201" pitchFamily="34" charset="0"/>
                <a:cs typeface="Arial"/>
                <a:sym typeface="Arial"/>
              </a:rPr>
              <a:t>AICS CALL FOR PROPOSALS</a:t>
            </a:r>
            <a:endParaRPr sz="3000" dirty="0">
              <a:solidFill>
                <a:srgbClr val="000000"/>
              </a:solidFill>
              <a:latin typeface="Bebas" panose="020B0606020202050201" pitchFamily="34" charset="0"/>
              <a:cs typeface="Arial"/>
              <a:sym typeface="Arial"/>
            </a:endParaRPr>
          </a:p>
        </p:txBody>
      </p:sp>
      <p:sp>
        <p:nvSpPr>
          <p:cNvPr id="52" name="Google Shape;249;p48">
            <a:extLst>
              <a:ext uri="{FF2B5EF4-FFF2-40B4-BE49-F238E27FC236}">
                <a16:creationId xmlns:a16="http://schemas.microsoft.com/office/drawing/2014/main" id="{EA920438-91FB-E3FE-DCFA-B35D4686D935}"/>
              </a:ext>
            </a:extLst>
          </p:cNvPr>
          <p:cNvSpPr/>
          <p:nvPr/>
        </p:nvSpPr>
        <p:spPr>
          <a:xfrm>
            <a:off x="5962868" y="5844147"/>
            <a:ext cx="1133827" cy="54839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250;p48">
            <a:extLst>
              <a:ext uri="{FF2B5EF4-FFF2-40B4-BE49-F238E27FC236}">
                <a16:creationId xmlns:a16="http://schemas.microsoft.com/office/drawing/2014/main" id="{559B7C33-65C4-460A-81F4-9E74259CFF56}"/>
              </a:ext>
            </a:extLst>
          </p:cNvPr>
          <p:cNvSpPr/>
          <p:nvPr/>
        </p:nvSpPr>
        <p:spPr>
          <a:xfrm>
            <a:off x="6155327" y="5844147"/>
            <a:ext cx="663119" cy="86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FFB008">
              <a:alpha val="9392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A411575-5E42-90AD-F68E-F409FEBBFC05}"/>
              </a:ext>
            </a:extLst>
          </p:cNvPr>
          <p:cNvSpPr/>
          <p:nvPr/>
        </p:nvSpPr>
        <p:spPr>
          <a:xfrm>
            <a:off x="1050966" y="168583"/>
            <a:ext cx="10621630" cy="849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dirty="0">
                <a:solidFill>
                  <a:srgbClr val="002060"/>
                </a:solidFill>
                <a:latin typeface="Bebas" panose="020B0606020202050201" pitchFamily="34" charset="0"/>
              </a:rPr>
              <a:t>MODALIT</a:t>
            </a:r>
            <a:r>
              <a:rPr lang="it-IT" sz="6000" dirty="0">
                <a:solidFill>
                  <a:srgbClr val="002060"/>
                </a:solidFill>
                <a:latin typeface="Bebas" panose="020B0606020202050201" pitchFamily="34" charset="0"/>
              </a:rPr>
              <a:t>A`</a:t>
            </a:r>
            <a:r>
              <a:rPr lang="en-GB" sz="6000" dirty="0">
                <a:solidFill>
                  <a:srgbClr val="002060"/>
                </a:solidFill>
                <a:latin typeface="Bebas" panose="020B0606020202050201" pitchFamily="34" charset="0"/>
              </a:rPr>
              <a:t> DI FINANZIAMENTO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AB5B75E-5182-41A4-6AD1-97DA13A03628}"/>
              </a:ext>
            </a:extLst>
          </p:cNvPr>
          <p:cNvCxnSpPr>
            <a:cxnSpLocks/>
          </p:cNvCxnSpPr>
          <p:nvPr/>
        </p:nvCxnSpPr>
        <p:spPr>
          <a:xfrm>
            <a:off x="11174136" y="593437"/>
            <a:ext cx="87428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0BC27EE-82FC-921A-E997-CC098319E270}"/>
              </a:ext>
            </a:extLst>
          </p:cNvPr>
          <p:cNvCxnSpPr>
            <a:cxnSpLocks/>
          </p:cNvCxnSpPr>
          <p:nvPr/>
        </p:nvCxnSpPr>
        <p:spPr>
          <a:xfrm>
            <a:off x="100857" y="593437"/>
            <a:ext cx="95010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247;p48">
            <a:extLst>
              <a:ext uri="{FF2B5EF4-FFF2-40B4-BE49-F238E27FC236}">
                <a16:creationId xmlns:a16="http://schemas.microsoft.com/office/drawing/2014/main" id="{202D0446-39A6-CA2F-60E1-B249F0A59344}"/>
              </a:ext>
            </a:extLst>
          </p:cNvPr>
          <p:cNvSpPr/>
          <p:nvPr/>
        </p:nvSpPr>
        <p:spPr>
          <a:xfrm>
            <a:off x="7403465" y="2730959"/>
            <a:ext cx="1496691" cy="95813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9B6B0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48;p48">
            <a:extLst>
              <a:ext uri="{FF2B5EF4-FFF2-40B4-BE49-F238E27FC236}">
                <a16:creationId xmlns:a16="http://schemas.microsoft.com/office/drawing/2014/main" id="{04041AA0-9650-8D91-8AB9-CD1F7B162C9C}"/>
              </a:ext>
            </a:extLst>
          </p:cNvPr>
          <p:cNvSpPr/>
          <p:nvPr/>
        </p:nvSpPr>
        <p:spPr>
          <a:xfrm>
            <a:off x="7113601" y="1165026"/>
            <a:ext cx="1982289" cy="222877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F9AC0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lang="it-IT" sz="1500" dirty="0">
              <a:solidFill>
                <a:srgbClr val="000000"/>
              </a:solidFill>
              <a:latin typeface="Bebas" panose="020B0606020202050201" pitchFamily="34" charset="0"/>
              <a:cs typeface="Arial"/>
              <a:sym typeface="Arial"/>
            </a:endParaRPr>
          </a:p>
          <a:p>
            <a:pPr algn="ctr"/>
            <a:r>
              <a:rPr lang="it-IT" sz="3000" dirty="0">
                <a:solidFill>
                  <a:srgbClr val="000000"/>
                </a:solidFill>
                <a:latin typeface="Bebas" panose="020B0606020202050201" pitchFamily="34" charset="0"/>
                <a:cs typeface="Arial"/>
                <a:sym typeface="Arial"/>
              </a:rPr>
              <a:t>GRANT SU FONDI ORDINARI</a:t>
            </a:r>
            <a:endParaRPr sz="3000" dirty="0">
              <a:solidFill>
                <a:srgbClr val="000000"/>
              </a:solidFill>
              <a:latin typeface="Bebas" panose="020B0606020202050201" pitchFamily="34" charset="0"/>
              <a:cs typeface="Arial"/>
              <a:sym typeface="Arial"/>
            </a:endParaRPr>
          </a:p>
        </p:txBody>
      </p:sp>
      <p:sp>
        <p:nvSpPr>
          <p:cNvPr id="22" name="Google Shape;249;p48">
            <a:extLst>
              <a:ext uri="{FF2B5EF4-FFF2-40B4-BE49-F238E27FC236}">
                <a16:creationId xmlns:a16="http://schemas.microsoft.com/office/drawing/2014/main" id="{CAB2581B-9397-7475-69F5-177D3286DEC1}"/>
              </a:ext>
            </a:extLst>
          </p:cNvPr>
          <p:cNvSpPr/>
          <p:nvPr/>
        </p:nvSpPr>
        <p:spPr>
          <a:xfrm>
            <a:off x="7766329" y="3140697"/>
            <a:ext cx="1133827" cy="54839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50;p48">
            <a:extLst>
              <a:ext uri="{FF2B5EF4-FFF2-40B4-BE49-F238E27FC236}">
                <a16:creationId xmlns:a16="http://schemas.microsoft.com/office/drawing/2014/main" id="{1D253E46-9446-43FE-FD3A-F37868FE82BC}"/>
              </a:ext>
            </a:extLst>
          </p:cNvPr>
          <p:cNvSpPr/>
          <p:nvPr/>
        </p:nvSpPr>
        <p:spPr>
          <a:xfrm>
            <a:off x="7973642" y="3140697"/>
            <a:ext cx="663119" cy="86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FFB008">
              <a:alpha val="9392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15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542674-78AA-5075-613A-C545E290E864}"/>
              </a:ext>
            </a:extLst>
          </p:cNvPr>
          <p:cNvSpPr/>
          <p:nvPr/>
        </p:nvSpPr>
        <p:spPr>
          <a:xfrm>
            <a:off x="0" y="-56562"/>
            <a:ext cx="12192000" cy="20028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>
                <a:solidFill>
                  <a:schemeClr val="bg1">
                    <a:lumMod val="85000"/>
                  </a:schemeClr>
                </a:solidFill>
                <a:latin typeface="Bebas" panose="020B0606020202050201" pitchFamily="34" charset="0"/>
              </a:rPr>
              <a:t>FINANZIAMENTI OSC 2017-2022</a:t>
            </a:r>
          </a:p>
          <a:p>
            <a:pPr algn="ctr"/>
            <a:r>
              <a:rPr lang="en-GB" sz="5000" dirty="0">
                <a:solidFill>
                  <a:schemeClr val="bg1">
                    <a:lumMod val="85000"/>
                  </a:schemeClr>
                </a:solidFill>
                <a:latin typeface="Bebas" panose="020B0606020202050201" pitchFamily="34" charset="0"/>
              </a:rPr>
              <a:t>CANALE UMANITARIO – ORDINARIO – DELEGATA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B5A3FF83-BFF3-16FC-C64E-83FD9C88C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579670"/>
              </p:ext>
            </p:extLst>
          </p:nvPr>
        </p:nvGraphicFramePr>
        <p:xfrm>
          <a:off x="238540" y="1837487"/>
          <a:ext cx="9332014" cy="461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0D1EB4-05AE-2811-316B-CEA2E3685DA9}"/>
              </a:ext>
            </a:extLst>
          </p:cNvPr>
          <p:cNvSpPr txBox="1"/>
          <p:nvPr/>
        </p:nvSpPr>
        <p:spPr>
          <a:xfrm>
            <a:off x="9001539" y="2484535"/>
            <a:ext cx="31904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dirty="0">
                <a:latin typeface="Bahnschrift" panose="020B0502040204020203" pitchFamily="34" charset="0"/>
              </a:rPr>
              <a:t>28 CALL LANCIATE</a:t>
            </a:r>
          </a:p>
          <a:p>
            <a:endParaRPr lang="it-IT" sz="3500" dirty="0">
              <a:latin typeface="Bahnschrift" panose="020B0502040204020203" pitchFamily="34" charset="0"/>
            </a:endParaRPr>
          </a:p>
          <a:p>
            <a:endParaRPr lang="it-IT" sz="3500" dirty="0">
              <a:latin typeface="Bahnschrift" panose="020B0502040204020203" pitchFamily="34" charset="0"/>
            </a:endParaRPr>
          </a:p>
          <a:p>
            <a:r>
              <a:rPr lang="it-IT" sz="3500" dirty="0">
                <a:latin typeface="Bahnschrift" panose="020B0502040204020203" pitchFamily="34" charset="0"/>
              </a:rPr>
              <a:t>66 PROGETTI FINANZIATI</a:t>
            </a:r>
          </a:p>
        </p:txBody>
      </p:sp>
    </p:spTree>
    <p:extLst>
      <p:ext uri="{BB962C8B-B14F-4D97-AF65-F5344CB8AC3E}">
        <p14:creationId xmlns:p14="http://schemas.microsoft.com/office/powerpoint/2010/main" val="425249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A3653568-0B36-AE0C-805C-08BDCA8FDB67}"/>
              </a:ext>
            </a:extLst>
          </p:cNvPr>
          <p:cNvSpPr/>
          <p:nvPr/>
        </p:nvSpPr>
        <p:spPr>
          <a:xfrm>
            <a:off x="2627" y="3323558"/>
            <a:ext cx="2558676" cy="510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en-US" sz="1400" dirty="0" err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Nutrizione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17BA6FF-D20C-67FE-0B90-E082DBE56332}"/>
              </a:ext>
            </a:extLst>
          </p:cNvPr>
          <p:cNvSpPr/>
          <p:nvPr/>
        </p:nvSpPr>
        <p:spPr>
          <a:xfrm>
            <a:off x="2549146" y="3323557"/>
            <a:ext cx="2545533" cy="510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i="0" dirty="0">
                <a:solidFill>
                  <a:schemeClr val="tx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~ 1.000.000 €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765B352-9812-D80B-BA57-C208D8DDD83A}"/>
              </a:ext>
            </a:extLst>
          </p:cNvPr>
          <p:cNvSpPr/>
          <p:nvPr/>
        </p:nvSpPr>
        <p:spPr>
          <a:xfrm>
            <a:off x="5094680" y="3323557"/>
            <a:ext cx="2969738" cy="510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dirty="0" err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Kassala</a:t>
            </a:r>
            <a:r>
              <a:rPr lang="it-IT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e Est Sudan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16021D0-D58E-34F0-6BEC-B0826AC0FDC4}"/>
              </a:ext>
            </a:extLst>
          </p:cNvPr>
          <p:cNvSpPr/>
          <p:nvPr/>
        </p:nvSpPr>
        <p:spPr>
          <a:xfrm>
            <a:off x="8064417" y="3324362"/>
            <a:ext cx="4139737" cy="510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i="0" dirty="0">
                <a:solidFill>
                  <a:schemeClr val="tx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Pubblicazione prevista entro fine settembre 2022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6422DF4-6CEB-FFAA-2C1E-6E4237ED2D60}"/>
              </a:ext>
            </a:extLst>
          </p:cNvPr>
          <p:cNvSpPr/>
          <p:nvPr/>
        </p:nvSpPr>
        <p:spPr>
          <a:xfrm>
            <a:off x="809636" y="28158"/>
            <a:ext cx="11042052" cy="849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400" dirty="0">
                <a:solidFill>
                  <a:srgbClr val="002060"/>
                </a:solidFill>
                <a:latin typeface="Bebas" panose="020B0606020202050201" pitchFamily="34" charset="0"/>
              </a:rPr>
              <a:t>OPPORTUNIT</a:t>
            </a:r>
            <a:r>
              <a:rPr lang="it-IT" sz="5400" dirty="0">
                <a:solidFill>
                  <a:srgbClr val="002060"/>
                </a:solidFill>
                <a:latin typeface="Bebas" panose="020B0606020202050201" pitchFamily="34" charset="0"/>
              </a:rPr>
              <a:t>A` </a:t>
            </a:r>
            <a:r>
              <a:rPr lang="en-GB" sz="5400" dirty="0">
                <a:solidFill>
                  <a:srgbClr val="002060"/>
                </a:solidFill>
                <a:latin typeface="Bebas" panose="020B0606020202050201" pitchFamily="34" charset="0"/>
              </a:rPr>
              <a:t>PRESENTI E FUTURE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358A85-9F0C-9E21-6A7F-273DC4FA4261}"/>
              </a:ext>
            </a:extLst>
          </p:cNvPr>
          <p:cNvCxnSpPr>
            <a:cxnSpLocks/>
          </p:cNvCxnSpPr>
          <p:nvPr/>
        </p:nvCxnSpPr>
        <p:spPr>
          <a:xfrm>
            <a:off x="10963655" y="508849"/>
            <a:ext cx="11194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6649C4-DC56-4EFD-4528-C087B1E76157}"/>
              </a:ext>
            </a:extLst>
          </p:cNvPr>
          <p:cNvCxnSpPr>
            <a:cxnSpLocks/>
          </p:cNvCxnSpPr>
          <p:nvPr/>
        </p:nvCxnSpPr>
        <p:spPr>
          <a:xfrm>
            <a:off x="25848" y="508849"/>
            <a:ext cx="78378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4E1879E-0DCC-7ADD-042B-D14431FC569A}"/>
              </a:ext>
            </a:extLst>
          </p:cNvPr>
          <p:cNvSpPr/>
          <p:nvPr/>
        </p:nvSpPr>
        <p:spPr>
          <a:xfrm>
            <a:off x="679003" y="924929"/>
            <a:ext cx="1101465" cy="510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  <a:t>SETTORI</a:t>
            </a:r>
          </a:p>
          <a:p>
            <a:pPr algn="ctr"/>
            <a:endParaRPr lang="en-GB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5D1741-3E27-8B29-6AEC-9FAB232706C2}"/>
              </a:ext>
            </a:extLst>
          </p:cNvPr>
          <p:cNvSpPr/>
          <p:nvPr/>
        </p:nvSpPr>
        <p:spPr>
          <a:xfrm>
            <a:off x="3375270" y="924929"/>
            <a:ext cx="1101465" cy="510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  <a:t>BUDGET</a:t>
            </a:r>
            <a:endParaRPr lang="en-GB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1734FA-686B-D420-D4EB-58276F54ACAA}"/>
              </a:ext>
            </a:extLst>
          </p:cNvPr>
          <p:cNvSpPr/>
          <p:nvPr/>
        </p:nvSpPr>
        <p:spPr>
          <a:xfrm>
            <a:off x="9194852" y="896140"/>
            <a:ext cx="1768803" cy="510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  <a:t>PERIODO</a:t>
            </a:r>
            <a:endParaRPr lang="en-GB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684B71-CBCF-C7C8-2C76-D4AC2D146D6E}"/>
              </a:ext>
            </a:extLst>
          </p:cNvPr>
          <p:cNvSpPr/>
          <p:nvPr/>
        </p:nvSpPr>
        <p:spPr>
          <a:xfrm>
            <a:off x="6017776" y="924929"/>
            <a:ext cx="1382111" cy="510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  <a:t>LOCALITÀ</a:t>
            </a:r>
            <a:endParaRPr lang="en-GB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D08A4C-1ABF-8B59-FA1A-4A57EAF7FB2A}"/>
              </a:ext>
            </a:extLst>
          </p:cNvPr>
          <p:cNvSpPr txBox="1"/>
          <p:nvPr/>
        </p:nvSpPr>
        <p:spPr>
          <a:xfrm>
            <a:off x="194024" y="6106954"/>
            <a:ext cx="11647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latin typeface="Bahnschrift" panose="020B0502040204020203" pitchFamily="34" charset="0"/>
              </a:rPr>
              <a:t>7.2Mn €</a:t>
            </a:r>
            <a:r>
              <a:rPr lang="it-IT" sz="3200" dirty="0">
                <a:latin typeface="Bahnschrift" panose="020B0502040204020203" pitchFamily="34" charset="0"/>
              </a:rPr>
              <a:t> DA BANDIRE ENTRO FINE ANNO</a:t>
            </a:r>
            <a:endParaRPr lang="it-IT" sz="3200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6EDA7C-8A09-504F-A37D-7040C04E2A68}"/>
              </a:ext>
            </a:extLst>
          </p:cNvPr>
          <p:cNvSpPr/>
          <p:nvPr/>
        </p:nvSpPr>
        <p:spPr>
          <a:xfrm>
            <a:off x="-21686" y="4668879"/>
            <a:ext cx="2558676" cy="510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Emergenza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49660E4-FB3B-FB2D-2180-6BAE6B4C07EF}"/>
              </a:ext>
            </a:extLst>
          </p:cNvPr>
          <p:cNvSpPr/>
          <p:nvPr/>
        </p:nvSpPr>
        <p:spPr>
          <a:xfrm>
            <a:off x="2524833" y="4668878"/>
            <a:ext cx="2849915" cy="510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i="0" dirty="0">
                <a:solidFill>
                  <a:schemeClr val="tx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~ 3.000.000 €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93BCE68-82CE-80D1-CE13-EEDB6847E5A3}"/>
              </a:ext>
            </a:extLst>
          </p:cNvPr>
          <p:cNvSpPr/>
          <p:nvPr/>
        </p:nvSpPr>
        <p:spPr>
          <a:xfrm>
            <a:off x="5106834" y="4668878"/>
            <a:ext cx="3105678" cy="510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Sudan	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4E09632-D39C-09AA-5321-8E243CF92649}"/>
              </a:ext>
            </a:extLst>
          </p:cNvPr>
          <p:cNvSpPr/>
          <p:nvPr/>
        </p:nvSpPr>
        <p:spPr>
          <a:xfrm>
            <a:off x="8064417" y="4663333"/>
            <a:ext cx="4139735" cy="510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en-GB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Diverse Call for Proposals da </a:t>
            </a:r>
            <a:r>
              <a:rPr lang="en-GB" sz="1400" dirty="0" err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lanciare</a:t>
            </a:r>
            <a:r>
              <a:rPr lang="en-GB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entro </a:t>
            </a:r>
            <a:r>
              <a:rPr lang="en-GB" sz="1400" dirty="0" err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l’anno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3A96DA5-7BEC-144B-EEE4-BA94E5FB0C04}"/>
              </a:ext>
            </a:extLst>
          </p:cNvPr>
          <p:cNvSpPr/>
          <p:nvPr/>
        </p:nvSpPr>
        <p:spPr>
          <a:xfrm>
            <a:off x="2627" y="2011841"/>
            <a:ext cx="2558676" cy="510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en-US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Health &amp; Displacement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3D8375D-9B46-2AC6-58B1-3535D8E9BBA1}"/>
              </a:ext>
            </a:extLst>
          </p:cNvPr>
          <p:cNvSpPr/>
          <p:nvPr/>
        </p:nvSpPr>
        <p:spPr>
          <a:xfrm>
            <a:off x="2549146" y="2011840"/>
            <a:ext cx="2545533" cy="510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i="0" dirty="0">
                <a:solidFill>
                  <a:schemeClr val="tx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max 1.250.000 €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B5E97DB-30FB-5222-C440-F4069AE6B680}"/>
              </a:ext>
            </a:extLst>
          </p:cNvPr>
          <p:cNvSpPr/>
          <p:nvPr/>
        </p:nvSpPr>
        <p:spPr>
          <a:xfrm>
            <a:off x="5094680" y="2011840"/>
            <a:ext cx="2969738" cy="510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North Darfur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E237391-B306-2D15-0628-22FA067C71AA}"/>
              </a:ext>
            </a:extLst>
          </p:cNvPr>
          <p:cNvSpPr/>
          <p:nvPr/>
        </p:nvSpPr>
        <p:spPr>
          <a:xfrm>
            <a:off x="8064417" y="2012645"/>
            <a:ext cx="4139737" cy="510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dirty="0">
                <a:solidFill>
                  <a:srgbClr val="FF0000"/>
                </a:solidFill>
                <a:latin typeface="Helvetica" pitchFamily="2" charset="0"/>
                <a:cs typeface="Arial" panose="020B0604020202020204" pitchFamily="34" charset="0"/>
              </a:rPr>
              <a:t>Deadline 12/06/2022</a:t>
            </a:r>
            <a:endParaRPr lang="en-GB" sz="1400" dirty="0">
              <a:solidFill>
                <a:srgbClr val="FF000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EE55C8D-8182-A1F5-6B33-5649F9733858}"/>
              </a:ext>
            </a:extLst>
          </p:cNvPr>
          <p:cNvCxnSpPr>
            <a:cxnSpLocks/>
          </p:cNvCxnSpPr>
          <p:nvPr/>
        </p:nvCxnSpPr>
        <p:spPr>
          <a:xfrm>
            <a:off x="2549146" y="1073773"/>
            <a:ext cx="13144" cy="4893394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355BACA-61FE-7B45-1C70-CFDD44F8FFA3}"/>
              </a:ext>
            </a:extLst>
          </p:cNvPr>
          <p:cNvCxnSpPr>
            <a:cxnSpLocks/>
          </p:cNvCxnSpPr>
          <p:nvPr/>
        </p:nvCxnSpPr>
        <p:spPr>
          <a:xfrm>
            <a:off x="5094679" y="1045461"/>
            <a:ext cx="20691" cy="4907893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9937E38-0BFD-787C-FBC3-F0D9E6B90F89}"/>
              </a:ext>
            </a:extLst>
          </p:cNvPr>
          <p:cNvCxnSpPr>
            <a:cxnSpLocks/>
          </p:cNvCxnSpPr>
          <p:nvPr/>
        </p:nvCxnSpPr>
        <p:spPr>
          <a:xfrm>
            <a:off x="8064418" y="1073773"/>
            <a:ext cx="0" cy="4893394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D8E1774-6311-346A-F987-64C7E686A445}"/>
              </a:ext>
            </a:extLst>
          </p:cNvPr>
          <p:cNvSpPr/>
          <p:nvPr/>
        </p:nvSpPr>
        <p:spPr>
          <a:xfrm>
            <a:off x="2627" y="2663893"/>
            <a:ext cx="2558676" cy="51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en-US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Gender equality and women's empowerment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26CCB06-9CAF-8826-7847-230D0E276E52}"/>
              </a:ext>
            </a:extLst>
          </p:cNvPr>
          <p:cNvSpPr/>
          <p:nvPr/>
        </p:nvSpPr>
        <p:spPr>
          <a:xfrm>
            <a:off x="2549146" y="2663892"/>
            <a:ext cx="2545533" cy="51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i="0" dirty="0">
                <a:solidFill>
                  <a:schemeClr val="tx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~ 900.000 € </a:t>
            </a:r>
            <a:r>
              <a:rPr lang="it-IT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	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6C3A44-45E0-C8E9-3C51-7361986BECC3}"/>
              </a:ext>
            </a:extLst>
          </p:cNvPr>
          <p:cNvSpPr/>
          <p:nvPr/>
        </p:nvSpPr>
        <p:spPr>
          <a:xfrm>
            <a:off x="5094680" y="2663892"/>
            <a:ext cx="2969738" cy="51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endParaRPr lang="it-IT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defTabSz="2149475"/>
            <a:r>
              <a:rPr lang="it-IT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Eastern Sudan States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defTabSz="2149475"/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D987F3-711B-E3C8-B926-2C5B8C1F3979}"/>
              </a:ext>
            </a:extLst>
          </p:cNvPr>
          <p:cNvSpPr/>
          <p:nvPr/>
        </p:nvSpPr>
        <p:spPr>
          <a:xfrm>
            <a:off x="8064417" y="2664697"/>
            <a:ext cx="4139737" cy="51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dirty="0">
                <a:solidFill>
                  <a:srgbClr val="FF0000"/>
                </a:solidFill>
                <a:latin typeface="Helvetica" pitchFamily="2" charset="0"/>
                <a:cs typeface="Arial" panose="020B0604020202020204" pitchFamily="34" charset="0"/>
              </a:rPr>
              <a:t>Deadline 14/07/2022</a:t>
            </a:r>
            <a:endParaRPr lang="en-GB" sz="1400" dirty="0">
              <a:solidFill>
                <a:srgbClr val="FF000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1EDDC03-67A0-440D-070D-713CE08E23A6}"/>
              </a:ext>
            </a:extLst>
          </p:cNvPr>
          <p:cNvSpPr/>
          <p:nvPr/>
        </p:nvSpPr>
        <p:spPr>
          <a:xfrm>
            <a:off x="-9527" y="3989988"/>
            <a:ext cx="2558676" cy="51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en-US" sz="1400" dirty="0" err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Disabilità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9FF36A8-CC19-09AF-8295-9B07649AF21B}"/>
              </a:ext>
            </a:extLst>
          </p:cNvPr>
          <p:cNvSpPr/>
          <p:nvPr/>
        </p:nvSpPr>
        <p:spPr>
          <a:xfrm>
            <a:off x="2536992" y="3989987"/>
            <a:ext cx="2545533" cy="51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i="0" dirty="0">
                <a:solidFill>
                  <a:schemeClr val="tx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~ 1.000.000 €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C899F80-72FD-5FA9-14C0-71BC992BD2E6}"/>
              </a:ext>
            </a:extLst>
          </p:cNvPr>
          <p:cNvSpPr/>
          <p:nvPr/>
        </p:nvSpPr>
        <p:spPr>
          <a:xfrm>
            <a:off x="5082526" y="3989987"/>
            <a:ext cx="2969738" cy="51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Stato di Khartoum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41357C7-7DD2-A57F-4DF2-9F89B4D1DB51}"/>
              </a:ext>
            </a:extLst>
          </p:cNvPr>
          <p:cNvSpPr/>
          <p:nvPr/>
        </p:nvSpPr>
        <p:spPr>
          <a:xfrm>
            <a:off x="8052263" y="3990792"/>
            <a:ext cx="4139737" cy="51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i="0" dirty="0">
                <a:solidFill>
                  <a:schemeClr val="tx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Pubblicazione prevista entro fine 2022/inizio 2023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E96A6DD-FB1D-B72A-4FCC-F5EED54D0D43}"/>
              </a:ext>
            </a:extLst>
          </p:cNvPr>
          <p:cNvSpPr/>
          <p:nvPr/>
        </p:nvSpPr>
        <p:spPr>
          <a:xfrm>
            <a:off x="-9529" y="1359788"/>
            <a:ext cx="2558676" cy="51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endParaRPr lang="en-US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defTabSz="2149475"/>
            <a:r>
              <a:rPr lang="en-US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Health &amp; Displacement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defTabSz="2149475"/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16E2179-57EB-B8D9-F8C3-936F9536D96F}"/>
              </a:ext>
            </a:extLst>
          </p:cNvPr>
          <p:cNvSpPr/>
          <p:nvPr/>
        </p:nvSpPr>
        <p:spPr>
          <a:xfrm>
            <a:off x="2511879" y="1360190"/>
            <a:ext cx="2849915" cy="51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i="0" dirty="0">
                <a:solidFill>
                  <a:schemeClr val="tx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max </a:t>
            </a:r>
            <a:r>
              <a:rPr lang="it-IT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2.735.000 €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481116B-8B0C-490C-D014-D1B91DFDE14C}"/>
              </a:ext>
            </a:extLst>
          </p:cNvPr>
          <p:cNvSpPr/>
          <p:nvPr/>
        </p:nvSpPr>
        <p:spPr>
          <a:xfrm>
            <a:off x="5107821" y="1359787"/>
            <a:ext cx="3116848" cy="51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South Darfur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B2A5E18-C460-9847-E6B2-972EC7709F11}"/>
              </a:ext>
            </a:extLst>
          </p:cNvPr>
          <p:cNvSpPr/>
          <p:nvPr/>
        </p:nvSpPr>
        <p:spPr>
          <a:xfrm>
            <a:off x="8051279" y="1354242"/>
            <a:ext cx="4140720" cy="51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en-GB" sz="1400" dirty="0">
                <a:solidFill>
                  <a:srgbClr val="FF0000"/>
                </a:solidFill>
                <a:latin typeface="Helvetica" pitchFamily="2" charset="0"/>
                <a:cs typeface="Arial" panose="020B0604020202020204" pitchFamily="34" charset="0"/>
              </a:rPr>
              <a:t>Deadline 08/06/2022</a:t>
            </a:r>
          </a:p>
        </p:txBody>
      </p:sp>
      <p:sp>
        <p:nvSpPr>
          <p:cNvPr id="39" name="Rectangle 80">
            <a:extLst>
              <a:ext uri="{FF2B5EF4-FFF2-40B4-BE49-F238E27FC236}">
                <a16:creationId xmlns:a16="http://schemas.microsoft.com/office/drawing/2014/main" id="{EC55D2AE-C6BB-3BF3-CB2C-6C0B68955A65}"/>
              </a:ext>
            </a:extLst>
          </p:cNvPr>
          <p:cNvSpPr/>
          <p:nvPr/>
        </p:nvSpPr>
        <p:spPr>
          <a:xfrm>
            <a:off x="2627" y="5358423"/>
            <a:ext cx="2558676" cy="51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en-US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Salute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40" name="Rectangle 81">
            <a:extLst>
              <a:ext uri="{FF2B5EF4-FFF2-40B4-BE49-F238E27FC236}">
                <a16:creationId xmlns:a16="http://schemas.microsoft.com/office/drawing/2014/main" id="{D1B5526E-C558-887A-C00F-CE7964DFFDCB}"/>
              </a:ext>
            </a:extLst>
          </p:cNvPr>
          <p:cNvSpPr/>
          <p:nvPr/>
        </p:nvSpPr>
        <p:spPr>
          <a:xfrm>
            <a:off x="2569837" y="5365816"/>
            <a:ext cx="2545533" cy="51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i="0" dirty="0">
                <a:solidFill>
                  <a:schemeClr val="tx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~ 2.200.000 €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42" name="Rectangle 82">
            <a:extLst>
              <a:ext uri="{FF2B5EF4-FFF2-40B4-BE49-F238E27FC236}">
                <a16:creationId xmlns:a16="http://schemas.microsoft.com/office/drawing/2014/main" id="{ED57F764-C0DD-EEF8-058E-2F603B51D470}"/>
              </a:ext>
            </a:extLst>
          </p:cNvPr>
          <p:cNvSpPr/>
          <p:nvPr/>
        </p:nvSpPr>
        <p:spPr>
          <a:xfrm>
            <a:off x="5104447" y="5364011"/>
            <a:ext cx="2969738" cy="51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Sudan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43" name="Rectangle 83">
            <a:extLst>
              <a:ext uri="{FF2B5EF4-FFF2-40B4-BE49-F238E27FC236}">
                <a16:creationId xmlns:a16="http://schemas.microsoft.com/office/drawing/2014/main" id="{0CECC048-EA50-07A5-C611-201EC4E771B6}"/>
              </a:ext>
            </a:extLst>
          </p:cNvPr>
          <p:cNvSpPr/>
          <p:nvPr/>
        </p:nvSpPr>
        <p:spPr>
          <a:xfrm>
            <a:off x="8064415" y="5362206"/>
            <a:ext cx="4139737" cy="510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ctr"/>
          <a:lstStyle/>
          <a:p>
            <a:pPr defTabSz="2149475"/>
            <a:r>
              <a:rPr lang="it-IT" sz="1400" i="0" dirty="0">
                <a:solidFill>
                  <a:schemeClr val="tx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Pubblicazione prevista entro fine luglio 2022</a:t>
            </a:r>
            <a:endParaRPr lang="en-GB" sz="1400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1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8">
            <a:extLst>
              <a:ext uri="{FF2B5EF4-FFF2-40B4-BE49-F238E27FC236}">
                <a16:creationId xmlns:a16="http://schemas.microsoft.com/office/drawing/2014/main" id="{5EE6A768-967B-2E21-0483-F1B12A768F48}"/>
              </a:ext>
            </a:extLst>
          </p:cNvPr>
          <p:cNvSpPr/>
          <p:nvPr/>
        </p:nvSpPr>
        <p:spPr>
          <a:xfrm>
            <a:off x="216039" y="1721944"/>
            <a:ext cx="10848444" cy="4667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it-IT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GB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PUBBLICAZIONE	</a:t>
            </a:r>
            <a:r>
              <a:rPr lang="en-GB" b="1" dirty="0">
                <a:solidFill>
                  <a:srgbClr val="002060"/>
                </a:solidFill>
                <a:latin typeface="Bahnschrift" panose="020B0502040204020203" pitchFamily="34" charset="0"/>
              </a:rPr>
              <a:t>Entro fine </a:t>
            </a:r>
            <a:r>
              <a:rPr lang="en-GB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settembre</a:t>
            </a:r>
            <a:r>
              <a:rPr lang="en-GB" b="1" dirty="0">
                <a:solidFill>
                  <a:srgbClr val="002060"/>
                </a:solidFill>
                <a:latin typeface="Bahnschrift" panose="020B0502040204020203" pitchFamily="34" charset="0"/>
              </a:rPr>
              <a:t> 2022</a:t>
            </a:r>
          </a:p>
          <a:p>
            <a:endParaRPr lang="en-GB" sz="15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GB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PROGETTO		</a:t>
            </a:r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  <a:t>Lotta alla malnutrizione nello Stato di </a:t>
            </a:r>
            <a:r>
              <a:rPr lang="it-IT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Kassala</a:t>
            </a:r>
            <a:endParaRPr lang="en-GB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GB" sz="15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GB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OBIETTIVO GENERALE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  <a:t>Contribuire al miglioramento delle condizioni di salute, e nello specifico allo stato nutrizionale, delle donne incinte e in allattamento e dei bambini da 0 a 5 anni nella località di </a:t>
            </a:r>
            <a:r>
              <a:rPr lang="it-IT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Girba</a:t>
            </a:r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  <a:t> (Stato di </a:t>
            </a:r>
            <a:r>
              <a:rPr lang="it-IT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Kassala</a:t>
            </a:r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  <a:t>).</a:t>
            </a:r>
            <a:endParaRPr lang="en-GB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en-GB" sz="15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GB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OBIETTIVO SPECIFICO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  <a:t>- Rafforzamento del movimento SUN e del dialogo politico istituzionale sulla nutrizione in Sudan e nello Stato di </a:t>
            </a:r>
            <a:r>
              <a:rPr lang="it-IT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Kassala</a:t>
            </a:r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  <a:t>;</a:t>
            </a:r>
          </a:p>
          <a:p>
            <a:pPr algn="just"/>
            <a:endParaRPr lang="it-IT" sz="5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  <a:t>- Miglioramento dei servizi preventivi e terapeutici nei centri sanitari coinvolti nel progetto e Miglioramento dell’apporto nutrizionale e delle pratiche igienico sanitarie dei nuclei familiari inclusi nel progetto</a:t>
            </a:r>
            <a:endParaRPr lang="en-US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US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GB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GB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GB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endParaRPr lang="it-IT" sz="18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768C11-BC85-13D8-27B8-081ECCE9504F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500" dirty="0">
                <a:solidFill>
                  <a:schemeClr val="bg1">
                    <a:lumMod val="85000"/>
                  </a:schemeClr>
                </a:solidFill>
                <a:latin typeface="Bebas" panose="020B0606020202050201" pitchFamily="34" charset="0"/>
              </a:rPr>
              <a:t>GRANT FUTURI - NUTRIZIONE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0FBA1-8089-5603-A001-D2C3E19D1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487" y="1463842"/>
            <a:ext cx="1376148" cy="18348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1E33C9-BF74-62BE-4988-F311ABF67C64}"/>
              </a:ext>
            </a:extLst>
          </p:cNvPr>
          <p:cNvSpPr txBox="1"/>
          <p:nvPr/>
        </p:nvSpPr>
        <p:spPr>
          <a:xfrm>
            <a:off x="10359923" y="2256674"/>
            <a:ext cx="9012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1 Mln</a:t>
            </a:r>
          </a:p>
          <a:p>
            <a:pPr algn="ctr"/>
            <a:r>
              <a:rPr lang="it-IT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EUR</a:t>
            </a:r>
          </a:p>
        </p:txBody>
      </p:sp>
    </p:spTree>
    <p:extLst>
      <p:ext uri="{BB962C8B-B14F-4D97-AF65-F5344CB8AC3E}">
        <p14:creationId xmlns:p14="http://schemas.microsoft.com/office/powerpoint/2010/main" val="293689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8">
            <a:extLst>
              <a:ext uri="{FF2B5EF4-FFF2-40B4-BE49-F238E27FC236}">
                <a16:creationId xmlns:a16="http://schemas.microsoft.com/office/drawing/2014/main" id="{5EE6A768-967B-2E21-0483-F1B12A768F48}"/>
              </a:ext>
            </a:extLst>
          </p:cNvPr>
          <p:cNvSpPr/>
          <p:nvPr/>
        </p:nvSpPr>
        <p:spPr>
          <a:xfrm>
            <a:off x="216039" y="1203463"/>
            <a:ext cx="10848444" cy="5583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it-IT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GB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PUBBLICAZIONE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 	</a:t>
            </a:r>
            <a:r>
              <a:rPr lang="en-GB" sz="2000" b="1" dirty="0">
                <a:solidFill>
                  <a:srgbClr val="002060"/>
                </a:solidFill>
                <a:latin typeface="Bahnschrift" panose="020B0502040204020203" pitchFamily="34" charset="0"/>
              </a:rPr>
              <a:t>fine 2022/</a:t>
            </a:r>
            <a:r>
              <a:rPr lang="en-GB" sz="2000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inizio</a:t>
            </a:r>
            <a:r>
              <a:rPr lang="en-GB" sz="2000" b="1" dirty="0">
                <a:solidFill>
                  <a:srgbClr val="002060"/>
                </a:solidFill>
                <a:latin typeface="Bahnschrift" panose="020B0502040204020203" pitchFamily="34" charset="0"/>
              </a:rPr>
              <a:t> 2023</a:t>
            </a:r>
          </a:p>
          <a:p>
            <a:endParaRPr lang="en-GB" sz="7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GB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PROGETTO</a:t>
            </a:r>
            <a:r>
              <a:rPr lang="en-GB" b="1" dirty="0">
                <a:solidFill>
                  <a:srgbClr val="002060"/>
                </a:solidFill>
                <a:latin typeface="Bahnschrift" panose="020B0502040204020203" pitchFamily="34" charset="0"/>
              </a:rPr>
              <a:t> 		</a:t>
            </a:r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  <a:t>INLAB – Empowerment economico e inclusione lavorativa delle</a:t>
            </a:r>
          </a:p>
          <a:p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  <a:t>			persone con disabilità</a:t>
            </a:r>
          </a:p>
          <a:p>
            <a:endParaRPr lang="en-GB" sz="7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GB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OBIETTIVO GENERALE</a:t>
            </a:r>
          </a:p>
          <a:p>
            <a:pPr algn="just"/>
            <a:r>
              <a:rPr lang="it-IT" sz="1600" b="1" dirty="0">
                <a:solidFill>
                  <a:srgbClr val="002060"/>
                </a:solidFill>
                <a:latin typeface="Bahnschrift" panose="020B0502040204020203" pitchFamily="34" charset="0"/>
              </a:rPr>
              <a:t>Contribuire all’empowerment economico e alla promozione dei diritti delle persone con disabilità, alla capacità di resilienza, alla partecipazione attiva della società civile e allo sviluppo di politiche pubbliche inclusive in Sudan</a:t>
            </a:r>
          </a:p>
          <a:p>
            <a:endParaRPr lang="en-GB" sz="7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GB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OBIETTIVO SPECIFICO</a:t>
            </a:r>
          </a:p>
          <a:p>
            <a:pPr algn="just"/>
            <a:r>
              <a:rPr lang="it-IT" sz="1600" b="1" dirty="0">
                <a:solidFill>
                  <a:srgbClr val="002060"/>
                </a:solidFill>
                <a:latin typeface="Bahnschrift" panose="020B0502040204020203" pitchFamily="34" charset="0"/>
              </a:rPr>
              <a:t>Contribuire a sostenere lo sviluppo di un mercato del lavoro accessibile ed inclusive per le persone con disabilità e le loro famiglie</a:t>
            </a:r>
            <a:endParaRPr lang="en-US" sz="16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GB" sz="7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GB" sz="2500" b="1" kern="1200" dirty="0">
                <a:solidFill>
                  <a:srgbClr val="C00000"/>
                </a:solidFill>
                <a:effectLst/>
                <a:latin typeface="Bahnschrift" panose="020B0502040204020203" pitchFamily="34" charset="0"/>
              </a:rPr>
              <a:t>PRIORIT</a:t>
            </a:r>
            <a:r>
              <a:rPr lang="it-IT" sz="2500" b="1" kern="1200" dirty="0">
                <a:solidFill>
                  <a:srgbClr val="C00000"/>
                </a:solidFill>
                <a:effectLst/>
                <a:latin typeface="Bahnschrift" panose="020B0502040204020203" pitchFamily="34" charset="0"/>
              </a:rPr>
              <a:t>A`</a:t>
            </a:r>
            <a:endParaRPr lang="en-GB" sz="25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Symbol" panose="05050102010706020507" pitchFamily="18" charset="2"/>
              <a:buChar char=""/>
            </a:pPr>
            <a:r>
              <a:rPr lang="it-IT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Attività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che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garantiscano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l’accesso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al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mercato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del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lavoro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e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un’occupazione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dignitosa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25000"/>
              </a:lnSpc>
              <a:buFont typeface="Symbol" panose="05050102010706020507" pitchFamily="18" charset="2"/>
              <a:buChar char=""/>
            </a:pP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Formazione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professionale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seguita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da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periodi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di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tirocini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25000"/>
              </a:lnSpc>
              <a:buFont typeface="Symbol" panose="05050102010706020507" pitchFamily="18" charset="2"/>
              <a:buChar char=""/>
            </a:pPr>
            <a:r>
              <a:rPr lang="it-IT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Attività 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di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sensibilizzazione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in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ambito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lavorativo</a:t>
            </a:r>
            <a:endParaRPr lang="en-GB" sz="1600" b="1" dirty="0">
              <a:solidFill>
                <a:srgbClr val="00206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Symbol" panose="05050102010706020507" pitchFamily="18" charset="2"/>
              <a:buChar char=""/>
            </a:pP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Fornitura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di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ausilii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tecnologici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per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facilitare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forme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di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lavoro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agile, </a:t>
            </a:r>
            <a:r>
              <a:rPr lang="en-GB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ecc</a:t>
            </a:r>
            <a:r>
              <a:rPr lang="en-GB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sz="16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  <a:p>
            <a:endParaRPr lang="en-GB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GB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GB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endParaRPr lang="it-IT" sz="18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768C11-BC85-13D8-27B8-081ECCE9504F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500" dirty="0">
                <a:solidFill>
                  <a:schemeClr val="bg1">
                    <a:lumMod val="85000"/>
                  </a:schemeClr>
                </a:solidFill>
                <a:latin typeface="Bebas" panose="020B0606020202050201" pitchFamily="34" charset="0"/>
              </a:rPr>
              <a:t>GRANT FUTURI - DISABILIT</a:t>
            </a:r>
            <a:r>
              <a:rPr lang="it-IT" sz="6600" dirty="0">
                <a:solidFill>
                  <a:schemeClr val="bg1">
                    <a:lumMod val="85000"/>
                  </a:schemeClr>
                </a:solidFill>
                <a:latin typeface="Bebas" panose="020B0606020202050201" pitchFamily="34" charset="0"/>
              </a:rPr>
              <a:t>A`</a:t>
            </a:r>
            <a:r>
              <a:rPr lang="it-IT" sz="6600" dirty="0">
                <a:solidFill>
                  <a:srgbClr val="002060"/>
                </a:solidFill>
                <a:latin typeface="Bebas" panose="020B0606020202050201" pitchFamily="34" charset="0"/>
              </a:rPr>
              <a:t> </a:t>
            </a:r>
            <a:endParaRPr lang="en-GB" sz="6500" dirty="0">
              <a:solidFill>
                <a:schemeClr val="bg1">
                  <a:lumMod val="85000"/>
                </a:schemeClr>
              </a:solidFill>
              <a:latin typeface="Bebas" panose="020B0606020202050201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391F5-3F66-8D7F-58B5-65C489B50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48" y="1388428"/>
            <a:ext cx="1376148" cy="1834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989683-554D-F404-A60A-B1DEB36B881E}"/>
              </a:ext>
            </a:extLst>
          </p:cNvPr>
          <p:cNvSpPr txBox="1"/>
          <p:nvPr/>
        </p:nvSpPr>
        <p:spPr>
          <a:xfrm>
            <a:off x="10851884" y="2181260"/>
            <a:ext cx="9012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1 Mln</a:t>
            </a:r>
          </a:p>
          <a:p>
            <a:pPr algn="ctr"/>
            <a:r>
              <a:rPr lang="it-IT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EUR</a:t>
            </a:r>
          </a:p>
        </p:txBody>
      </p:sp>
    </p:spTree>
    <p:extLst>
      <p:ext uri="{BB962C8B-B14F-4D97-AF65-F5344CB8AC3E}">
        <p14:creationId xmlns:p14="http://schemas.microsoft.com/office/powerpoint/2010/main" val="8877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8">
            <a:extLst>
              <a:ext uri="{FF2B5EF4-FFF2-40B4-BE49-F238E27FC236}">
                <a16:creationId xmlns:a16="http://schemas.microsoft.com/office/drawing/2014/main" id="{5EE6A768-967B-2E21-0483-F1B12A768F48}"/>
              </a:ext>
            </a:extLst>
          </p:cNvPr>
          <p:cNvSpPr/>
          <p:nvPr/>
        </p:nvSpPr>
        <p:spPr>
          <a:xfrm>
            <a:off x="216039" y="1627670"/>
            <a:ext cx="10848444" cy="5583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it-IT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GB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PUBBLICAZIONE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 	</a:t>
            </a:r>
            <a:r>
              <a:rPr lang="en-GB" b="1" dirty="0">
                <a:solidFill>
                  <a:srgbClr val="002060"/>
                </a:solidFill>
                <a:latin typeface="Bahnschrift" panose="020B0502040204020203" pitchFamily="34" charset="0"/>
              </a:rPr>
              <a:t>fine </a:t>
            </a:r>
            <a:r>
              <a:rPr lang="en-GB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luglio</a:t>
            </a:r>
            <a:r>
              <a:rPr lang="en-GB" b="1" dirty="0">
                <a:solidFill>
                  <a:srgbClr val="002060"/>
                </a:solidFill>
                <a:latin typeface="Bahnschrift" panose="020B0502040204020203" pitchFamily="34" charset="0"/>
              </a:rPr>
              <a:t> (</a:t>
            </a:r>
            <a:r>
              <a:rPr lang="en-GB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progetto</a:t>
            </a:r>
            <a:r>
              <a:rPr lang="en-GB" b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affidato</a:t>
            </a:r>
            <a:r>
              <a:rPr lang="en-GB" b="1" dirty="0">
                <a:solidFill>
                  <a:srgbClr val="002060"/>
                </a:solidFill>
                <a:latin typeface="Bahnschrift" panose="020B0502040204020203" pitchFamily="34" charset="0"/>
              </a:rPr>
              <a:t>)</a:t>
            </a:r>
          </a:p>
          <a:p>
            <a:endParaRPr lang="en-GB" sz="15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GB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PROGETTO</a:t>
            </a:r>
            <a:r>
              <a:rPr lang="en-GB" b="1" dirty="0">
                <a:solidFill>
                  <a:srgbClr val="002060"/>
                </a:solidFill>
                <a:latin typeface="Bahnschrift" panose="020B0502040204020203" pitchFamily="34" charset="0"/>
              </a:rPr>
              <a:t> 		</a:t>
            </a:r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  <a:t>SESAMAI (Supporto ai Servizi di Salute Materno-Infantile</a:t>
            </a:r>
          </a:p>
          <a:p>
            <a:endParaRPr lang="en-GB" sz="15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GB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OBIETTIVO GENERALE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</a:rPr>
              <a:t>Contribuire a ridurre la mortalità e morbilità materna, perinatale e neonatale in Sudan, attraverso il supporto alle istituzioni sanitarie interessate, il rafforzamento delle strutture sanitarie di base e specialistiche e il miglioramento dello stato nutrizionale dei gruppi target</a:t>
            </a:r>
          </a:p>
          <a:p>
            <a:pPr algn="just"/>
            <a:endParaRPr lang="en-GB" sz="15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GB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PRIORIT</a:t>
            </a:r>
            <a:r>
              <a:rPr lang="it-IT" sz="2500" b="1" kern="1200" dirty="0">
                <a:solidFill>
                  <a:srgbClr val="C00000"/>
                </a:solidFill>
                <a:effectLst/>
                <a:latin typeface="Bahnschrift" panose="020B0502040204020203" pitchFamily="34" charset="0"/>
              </a:rPr>
              <a:t>A`</a:t>
            </a:r>
          </a:p>
          <a:p>
            <a:pPr marL="285750" indent="-285750" algn="just">
              <a:lnSpc>
                <a:spcPct val="125000"/>
              </a:lnSpc>
              <a:buFont typeface="Symbol" panose="05050102010706020507" pitchFamily="18" charset="2"/>
              <a:buChar char=""/>
            </a:pPr>
            <a:r>
              <a:rPr lang="it-IT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Assistenza Tecnica</a:t>
            </a:r>
          </a:p>
          <a:p>
            <a:pPr marL="285750" indent="-285750" algn="just">
              <a:lnSpc>
                <a:spcPct val="125000"/>
              </a:lnSpc>
              <a:buFont typeface="Symbol" panose="05050102010706020507" pitchFamily="18" charset="2"/>
              <a:buChar char=""/>
            </a:pPr>
            <a:r>
              <a:rPr lang="it-IT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Formazione</a:t>
            </a:r>
          </a:p>
          <a:p>
            <a:pPr marL="285750" indent="-285750" algn="just">
              <a:lnSpc>
                <a:spcPct val="125000"/>
              </a:lnSpc>
              <a:buFont typeface="Symbol" panose="05050102010706020507" pitchFamily="18" charset="2"/>
              <a:buChar char=""/>
            </a:pPr>
            <a:r>
              <a:rPr lang="it-IT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Riqualificazione infrastrutturale e </a:t>
            </a:r>
            <a:r>
              <a:rPr lang="it-IT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furniture</a:t>
            </a:r>
            <a:r>
              <a:rPr lang="it-IT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sanitarie</a:t>
            </a:r>
          </a:p>
          <a:p>
            <a:pPr marL="285750" indent="-285750" algn="just">
              <a:lnSpc>
                <a:spcPct val="125000"/>
              </a:lnSpc>
              <a:buFont typeface="Symbol" panose="05050102010706020507" pitchFamily="18" charset="2"/>
              <a:buChar char=""/>
            </a:pPr>
            <a:r>
              <a:rPr lang="it-IT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Comunicazione e sensibilizzazione comunitaria</a:t>
            </a:r>
          </a:p>
          <a:p>
            <a:pPr marL="285750" indent="-285750" algn="just">
              <a:lnSpc>
                <a:spcPct val="125000"/>
              </a:lnSpc>
              <a:buFont typeface="Symbol" panose="05050102010706020507" pitchFamily="18" charset="2"/>
              <a:buChar char=""/>
            </a:pPr>
            <a:r>
              <a:rPr lang="it-IT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Rafforzamento della </a:t>
            </a:r>
            <a:r>
              <a:rPr lang="it-IT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societa’</a:t>
            </a:r>
            <a:r>
              <a:rPr lang="it-IT" sz="1600" b="1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civile e rafforzamento meccanismi di </a:t>
            </a:r>
            <a:r>
              <a:rPr lang="it-IT" sz="1600" b="1" dirty="0" err="1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resilizienza</a:t>
            </a:r>
            <a:endParaRPr lang="en-GB" sz="1600" b="1" dirty="0">
              <a:solidFill>
                <a:srgbClr val="00B050"/>
              </a:solidFill>
              <a:latin typeface="Bahnschrift" panose="020B0502040204020203" pitchFamily="34" charset="0"/>
            </a:endParaRPr>
          </a:p>
          <a:p>
            <a:endParaRPr lang="en-GB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GB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en-GB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endParaRPr lang="it-IT" sz="18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768C11-BC85-13D8-27B8-081ECCE9504F}"/>
              </a:ext>
            </a:extLst>
          </p:cNvPr>
          <p:cNvSpPr/>
          <p:nvPr/>
        </p:nvSpPr>
        <p:spPr>
          <a:xfrm>
            <a:off x="0" y="0"/>
            <a:ext cx="12192000" cy="1320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500" dirty="0">
                <a:solidFill>
                  <a:schemeClr val="bg1">
                    <a:lumMod val="85000"/>
                  </a:schemeClr>
                </a:solidFill>
                <a:latin typeface="Bebas" panose="020B0606020202050201" pitchFamily="34" charset="0"/>
              </a:rPr>
              <a:t>GRANT FUTURI - </a:t>
            </a:r>
            <a:r>
              <a:rPr lang="it-IT" sz="6500" dirty="0">
                <a:solidFill>
                  <a:schemeClr val="bg1">
                    <a:lumMod val="85000"/>
                  </a:schemeClr>
                </a:solidFill>
                <a:latin typeface="Bebas" panose="020B0606020202050201" pitchFamily="34" charset="0"/>
              </a:rPr>
              <a:t>salute</a:t>
            </a:r>
            <a:endParaRPr lang="en-GB" sz="6500" dirty="0">
              <a:solidFill>
                <a:schemeClr val="bg1">
                  <a:lumMod val="85000"/>
                </a:schemeClr>
              </a:solidFill>
              <a:latin typeface="Bebas" panose="020B0606020202050201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B3EF-29F3-12B6-0FA9-0C31A02AB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645" y="1501549"/>
            <a:ext cx="1376148" cy="1834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E0E21C-5570-1F91-8797-2DCF71E75039}"/>
              </a:ext>
            </a:extLst>
          </p:cNvPr>
          <p:cNvSpPr txBox="1"/>
          <p:nvPr/>
        </p:nvSpPr>
        <p:spPr>
          <a:xfrm>
            <a:off x="10421605" y="2294381"/>
            <a:ext cx="11961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2,2 Mln</a:t>
            </a:r>
          </a:p>
          <a:p>
            <a:pPr algn="ctr"/>
            <a:r>
              <a:rPr lang="it-IT" sz="2500" b="1" dirty="0">
                <a:solidFill>
                  <a:srgbClr val="C00000"/>
                </a:solidFill>
                <a:latin typeface="Bahnschrift" panose="020B0502040204020203" pitchFamily="34" charset="0"/>
              </a:rPr>
              <a:t>EUR</a:t>
            </a:r>
          </a:p>
        </p:txBody>
      </p:sp>
    </p:spTree>
    <p:extLst>
      <p:ext uri="{BB962C8B-B14F-4D97-AF65-F5344CB8AC3E}">
        <p14:creationId xmlns:p14="http://schemas.microsoft.com/office/powerpoint/2010/main" val="383304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768C11-BC85-13D8-27B8-081ECCE9504F}"/>
              </a:ext>
            </a:extLst>
          </p:cNvPr>
          <p:cNvSpPr/>
          <p:nvPr/>
        </p:nvSpPr>
        <p:spPr>
          <a:xfrm>
            <a:off x="0" y="0"/>
            <a:ext cx="12192000" cy="15853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500" dirty="0">
                <a:solidFill>
                  <a:schemeClr val="bg1">
                    <a:lumMod val="85000"/>
                  </a:schemeClr>
                </a:solidFill>
                <a:latin typeface="Bebas" panose="020B0606020202050201" pitchFamily="34" charset="0"/>
              </a:rPr>
              <a:t>CALL FOR PROPOSALS - </a:t>
            </a:r>
            <a:r>
              <a:rPr lang="it-IT" sz="6500" dirty="0">
                <a:solidFill>
                  <a:schemeClr val="bg1">
                    <a:lumMod val="85000"/>
                  </a:schemeClr>
                </a:solidFill>
                <a:latin typeface="Bebas" panose="020B0606020202050201" pitchFamily="34" charset="0"/>
              </a:rPr>
              <a:t>EMERGENZA</a:t>
            </a:r>
            <a:endParaRPr lang="en-GB" sz="6500" dirty="0">
              <a:solidFill>
                <a:schemeClr val="bg1">
                  <a:lumMod val="85000"/>
                </a:schemeClr>
              </a:solidFill>
              <a:latin typeface="Bebas" panose="020B0606020202050201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0FBA1-8089-5603-A001-D2C3E19D1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84" y="1719605"/>
            <a:ext cx="1190273" cy="15870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1E33C9-BF74-62BE-4988-F311ABF67C64}"/>
              </a:ext>
            </a:extLst>
          </p:cNvPr>
          <p:cNvSpPr txBox="1"/>
          <p:nvPr/>
        </p:nvSpPr>
        <p:spPr>
          <a:xfrm>
            <a:off x="1665591" y="2495269"/>
            <a:ext cx="10843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00" b="1" dirty="0">
                <a:solidFill>
                  <a:srgbClr val="C00000"/>
                </a:solidFill>
                <a:latin typeface="Bahnschrift" panose="020B0502040204020203" pitchFamily="34" charset="0"/>
              </a:rPr>
              <a:t>2.57 Mln</a:t>
            </a:r>
          </a:p>
          <a:p>
            <a:pPr algn="ctr"/>
            <a:r>
              <a:rPr lang="it-IT" sz="1900" b="1" dirty="0">
                <a:solidFill>
                  <a:srgbClr val="C00000"/>
                </a:solidFill>
                <a:latin typeface="Bahnschrift" panose="020B0502040204020203" pitchFamily="34" charset="0"/>
              </a:rPr>
              <a:t>EUR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4FB846-1196-0134-B907-06FD4FB55E3A}"/>
              </a:ext>
            </a:extLst>
          </p:cNvPr>
          <p:cNvCxnSpPr>
            <a:cxnSpLocks/>
          </p:cNvCxnSpPr>
          <p:nvPr/>
        </p:nvCxnSpPr>
        <p:spPr>
          <a:xfrm>
            <a:off x="1178351" y="1168924"/>
            <a:ext cx="0" cy="4694548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F62D3F-C6C7-96F7-E80B-B4EA2E1FD397}"/>
              </a:ext>
            </a:extLst>
          </p:cNvPr>
          <p:cNvCxnSpPr>
            <a:cxnSpLocks/>
          </p:cNvCxnSpPr>
          <p:nvPr/>
        </p:nvCxnSpPr>
        <p:spPr>
          <a:xfrm>
            <a:off x="10361630" y="1172961"/>
            <a:ext cx="0" cy="4690511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10B27FB-BD9D-A530-8D6C-C356C401A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534" y="1645783"/>
            <a:ext cx="1190273" cy="15870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443B36-CED3-27D1-F693-0A77439A1D46}"/>
              </a:ext>
            </a:extLst>
          </p:cNvPr>
          <p:cNvSpPr txBox="1"/>
          <p:nvPr/>
        </p:nvSpPr>
        <p:spPr>
          <a:xfrm>
            <a:off x="8849807" y="2425380"/>
            <a:ext cx="99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dobe Arabic" panose="02040503050201020203" pitchFamily="18" charset="-78"/>
              </a:rPr>
              <a:t>300.000</a:t>
            </a:r>
            <a:endParaRPr lang="it-IT" b="1" dirty="0">
              <a:solidFill>
                <a:srgbClr val="C00000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Adobe Arabic" panose="02040503050201020203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Bahnschrift" panose="020B0502040204020203" pitchFamily="34" charset="0"/>
              </a:rPr>
              <a:t>EUR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C24D23-49A5-1BEB-D364-F6210837F7F1}"/>
              </a:ext>
            </a:extLst>
          </p:cNvPr>
          <p:cNvCxnSpPr>
            <a:cxnSpLocks/>
          </p:cNvCxnSpPr>
          <p:nvPr/>
        </p:nvCxnSpPr>
        <p:spPr>
          <a:xfrm>
            <a:off x="1178351" y="3893872"/>
            <a:ext cx="472905" cy="0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FDEFA60-7877-83EA-8FE1-6C5737DF6814}"/>
              </a:ext>
            </a:extLst>
          </p:cNvPr>
          <p:cNvSpPr txBox="1"/>
          <p:nvPr/>
        </p:nvSpPr>
        <p:spPr>
          <a:xfrm>
            <a:off x="1651256" y="3570706"/>
            <a:ext cx="200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Adobe Arabic" panose="02040503050201020203" pitchFamily="18" charset="-78"/>
              </a:rPr>
              <a:t>PUBBLICAZIONE </a:t>
            </a:r>
            <a:r>
              <a:rPr lang="it-IT" b="1" dirty="0">
                <a:solidFill>
                  <a:srgbClr val="00206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Adobe Arabic" panose="02040503050201020203" pitchFamily="18" charset="-78"/>
              </a:rPr>
              <a:t>luglio 2022</a:t>
            </a:r>
            <a:endParaRPr lang="it-IT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77A16C-4A27-AB28-93A4-D9D8CCAF83CE}"/>
              </a:ext>
            </a:extLst>
          </p:cNvPr>
          <p:cNvSpPr txBox="1"/>
          <p:nvPr/>
        </p:nvSpPr>
        <p:spPr>
          <a:xfrm>
            <a:off x="2356703" y="4553810"/>
            <a:ext cx="2006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Adobe Arabic" panose="02040503050201020203" pitchFamily="18" charset="-78"/>
              </a:rPr>
              <a:t>SETTORI</a:t>
            </a:r>
          </a:p>
          <a:p>
            <a:pPr marL="285750" indent="-285750">
              <a:buFont typeface="Wingdings" panose="05000000000000000000" pitchFamily="2" charset="2"/>
              <a:buChar char=""/>
            </a:pPr>
            <a:r>
              <a:rPr lang="it-IT" b="1" dirty="0">
                <a:solidFill>
                  <a:srgbClr val="00206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Adobe Arabic" panose="02040503050201020203" pitchFamily="18" charset="-78"/>
              </a:rPr>
              <a:t>Salute</a:t>
            </a:r>
          </a:p>
          <a:p>
            <a:pPr marL="285750" indent="-285750">
              <a:buFont typeface="Wingdings" panose="05000000000000000000" pitchFamily="2" charset="2"/>
              <a:buChar char=""/>
            </a:pPr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  <a:cs typeface="Adobe Arabic" panose="02040503050201020203" pitchFamily="18" charset="-78"/>
              </a:rPr>
              <a:t>Protezione</a:t>
            </a:r>
          </a:p>
          <a:p>
            <a:pPr marL="285750" indent="-285750">
              <a:buFont typeface="Wingdings" panose="05000000000000000000" pitchFamily="2" charset="2"/>
              <a:buChar char=""/>
            </a:pPr>
            <a:r>
              <a:rPr lang="it-IT" b="1" dirty="0" err="1">
                <a:solidFill>
                  <a:srgbClr val="002060"/>
                </a:solidFill>
                <a:latin typeface="Bahnschrift" panose="020B0502040204020203" pitchFamily="34" charset="0"/>
                <a:cs typeface="Adobe Arabic" panose="02040503050201020203" pitchFamily="18" charset="-78"/>
              </a:rPr>
              <a:t>WaSH</a:t>
            </a:r>
            <a:endParaRPr lang="it-IT" b="1" dirty="0">
              <a:solidFill>
                <a:srgbClr val="002060"/>
              </a:solidFill>
              <a:latin typeface="Bahnschrift" panose="020B0502040204020203" pitchFamily="34" charset="0"/>
              <a:cs typeface="Adobe Arabic" panose="02040503050201020203" pitchFamily="18" charset="-78"/>
            </a:endParaRPr>
          </a:p>
          <a:p>
            <a:pPr marL="285750" indent="-285750">
              <a:buFont typeface="Wingdings" panose="05000000000000000000" pitchFamily="2" charset="2"/>
              <a:buChar char=""/>
            </a:pPr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  <a:cs typeface="Adobe Arabic" panose="02040503050201020203" pitchFamily="18" charset="-78"/>
              </a:rPr>
              <a:t>Food Security</a:t>
            </a:r>
            <a:endParaRPr lang="it-IT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31240F-B86F-9B0F-09F3-2FC228F4A41F}"/>
              </a:ext>
            </a:extLst>
          </p:cNvPr>
          <p:cNvCxnSpPr>
            <a:cxnSpLocks/>
          </p:cNvCxnSpPr>
          <p:nvPr/>
        </p:nvCxnSpPr>
        <p:spPr>
          <a:xfrm>
            <a:off x="1178351" y="5292474"/>
            <a:ext cx="1140643" cy="0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1291EC-999F-A3E7-8D21-3CF973DFC5F3}"/>
              </a:ext>
            </a:extLst>
          </p:cNvPr>
          <p:cNvCxnSpPr>
            <a:cxnSpLocks/>
          </p:cNvCxnSpPr>
          <p:nvPr/>
        </p:nvCxnSpPr>
        <p:spPr>
          <a:xfrm>
            <a:off x="9791308" y="3809203"/>
            <a:ext cx="570322" cy="0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5A2BCB6-0B49-CB0C-84FA-ECDED5E1417F}"/>
              </a:ext>
            </a:extLst>
          </p:cNvPr>
          <p:cNvSpPr txBox="1"/>
          <p:nvPr/>
        </p:nvSpPr>
        <p:spPr>
          <a:xfrm>
            <a:off x="7715191" y="3492208"/>
            <a:ext cx="200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Adobe Arabic" panose="02040503050201020203" pitchFamily="18" charset="-78"/>
              </a:rPr>
              <a:t>PUBBLICAZIONE </a:t>
            </a:r>
            <a:r>
              <a:rPr lang="it-IT" b="1" dirty="0">
                <a:solidFill>
                  <a:srgbClr val="00206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Adobe Arabic" panose="02040503050201020203" pitchFamily="18" charset="-78"/>
              </a:rPr>
              <a:t>entro fine 2022</a:t>
            </a:r>
            <a:endParaRPr lang="it-IT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DD684E-8589-50D7-BC3F-EAC8BE4360C5}"/>
              </a:ext>
            </a:extLst>
          </p:cNvPr>
          <p:cNvSpPr txBox="1"/>
          <p:nvPr/>
        </p:nvSpPr>
        <p:spPr>
          <a:xfrm>
            <a:off x="6756650" y="4884639"/>
            <a:ext cx="200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Adobe Arabic" panose="02040503050201020203" pitchFamily="18" charset="-78"/>
              </a:rPr>
              <a:t>SETTORE</a:t>
            </a:r>
          </a:p>
          <a:p>
            <a:pPr algn="r"/>
            <a:r>
              <a:rPr lang="it-IT" b="1" dirty="0">
                <a:solidFill>
                  <a:srgbClr val="002060"/>
                </a:solidFill>
                <a:latin typeface="Bahnschrift" panose="020B0502040204020203" pitchFamily="34" charset="0"/>
                <a:cs typeface="Adobe Arabic" panose="02040503050201020203" pitchFamily="18" charset="-78"/>
              </a:rPr>
              <a:t>Food Security</a:t>
            </a:r>
            <a:endParaRPr lang="it-IT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A508E4-6726-DCC0-15E2-FD29454655AC}"/>
              </a:ext>
            </a:extLst>
          </p:cNvPr>
          <p:cNvCxnSpPr>
            <a:cxnSpLocks/>
          </p:cNvCxnSpPr>
          <p:nvPr/>
        </p:nvCxnSpPr>
        <p:spPr>
          <a:xfrm>
            <a:off x="8889476" y="5207805"/>
            <a:ext cx="1472154" cy="0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98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A411575-5E42-90AD-F68E-F409FEBBFC05}"/>
              </a:ext>
            </a:extLst>
          </p:cNvPr>
          <p:cNvSpPr/>
          <p:nvPr/>
        </p:nvSpPr>
        <p:spPr>
          <a:xfrm>
            <a:off x="1689096" y="182396"/>
            <a:ext cx="9569495" cy="849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6000" dirty="0">
                <a:solidFill>
                  <a:srgbClr val="002060"/>
                </a:solidFill>
                <a:latin typeface="Bebas" panose="020B0606020202050201" pitchFamily="34" charset="0"/>
              </a:rPr>
              <a:t>PROGRAMMAZIONE 2022</a:t>
            </a:r>
            <a:endParaRPr lang="en-GB" sz="6000" dirty="0">
              <a:solidFill>
                <a:srgbClr val="002060"/>
              </a:solidFill>
              <a:latin typeface="Bebas" panose="020B0606020202050201" pitchFamily="34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AB5B75E-5182-41A4-6AD1-97DA13A03628}"/>
              </a:ext>
            </a:extLst>
          </p:cNvPr>
          <p:cNvCxnSpPr>
            <a:cxnSpLocks/>
          </p:cNvCxnSpPr>
          <p:nvPr/>
        </p:nvCxnSpPr>
        <p:spPr>
          <a:xfrm>
            <a:off x="10461072" y="593437"/>
            <a:ext cx="173092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0BC27EE-82FC-921A-E997-CC098319E270}"/>
              </a:ext>
            </a:extLst>
          </p:cNvPr>
          <p:cNvCxnSpPr>
            <a:cxnSpLocks/>
          </p:cNvCxnSpPr>
          <p:nvPr/>
        </p:nvCxnSpPr>
        <p:spPr>
          <a:xfrm>
            <a:off x="0" y="593437"/>
            <a:ext cx="105096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5314B1-7E45-7B9D-BB60-FA20D0EE9231}"/>
              </a:ext>
            </a:extLst>
          </p:cNvPr>
          <p:cNvCxnSpPr>
            <a:cxnSpLocks/>
          </p:cNvCxnSpPr>
          <p:nvPr/>
        </p:nvCxnSpPr>
        <p:spPr>
          <a:xfrm>
            <a:off x="1545997" y="1081726"/>
            <a:ext cx="0" cy="5055123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65B3B2-D2AC-CCCC-202B-F2B621D8B580}"/>
              </a:ext>
            </a:extLst>
          </p:cNvPr>
          <p:cNvCxnSpPr>
            <a:cxnSpLocks/>
          </p:cNvCxnSpPr>
          <p:nvPr/>
        </p:nvCxnSpPr>
        <p:spPr>
          <a:xfrm>
            <a:off x="1564850" y="2557785"/>
            <a:ext cx="2960015" cy="0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17D2CE-EFBE-A82A-8C9E-4B5EDC91682B}"/>
              </a:ext>
            </a:extLst>
          </p:cNvPr>
          <p:cNvCxnSpPr>
            <a:cxnSpLocks/>
          </p:cNvCxnSpPr>
          <p:nvPr/>
        </p:nvCxnSpPr>
        <p:spPr>
          <a:xfrm>
            <a:off x="1545997" y="5205276"/>
            <a:ext cx="1140643" cy="0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BB91CB2-92C4-AFA4-804C-4486EECF35F6}"/>
              </a:ext>
            </a:extLst>
          </p:cNvPr>
          <p:cNvSpPr txBox="1"/>
          <p:nvPr/>
        </p:nvSpPr>
        <p:spPr>
          <a:xfrm>
            <a:off x="4630125" y="2280786"/>
            <a:ext cx="22702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Adobe Arabic" panose="02040503050201020203" pitchFamily="18" charset="-78"/>
              </a:rPr>
              <a:t>ORDINARIO</a:t>
            </a:r>
            <a:endParaRPr lang="it-IT" sz="30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C62DB0-5990-A7F3-219C-0F59FAA30712}"/>
              </a:ext>
            </a:extLst>
          </p:cNvPr>
          <p:cNvSpPr txBox="1"/>
          <p:nvPr/>
        </p:nvSpPr>
        <p:spPr>
          <a:xfrm>
            <a:off x="2686640" y="4928277"/>
            <a:ext cx="24792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Adobe Arabic" panose="02040503050201020203" pitchFamily="18" charset="-78"/>
              </a:rPr>
              <a:t>EMERGENZA</a:t>
            </a:r>
            <a:endParaRPr lang="it-IT" sz="30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574A15-D67F-3716-21ED-326CF1FD5679}"/>
              </a:ext>
            </a:extLst>
          </p:cNvPr>
          <p:cNvSpPr txBox="1"/>
          <p:nvPr/>
        </p:nvSpPr>
        <p:spPr>
          <a:xfrm>
            <a:off x="6473844" y="888097"/>
            <a:ext cx="227029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0" dirty="0">
                <a:solidFill>
                  <a:srgbClr val="002060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  <a:cs typeface="Adobe Arabic" panose="02040503050201020203" pitchFamily="18" charset="-78"/>
              </a:rPr>
              <a:t>{</a:t>
            </a:r>
            <a:endParaRPr lang="it-IT" sz="17500" dirty="0">
              <a:solidFill>
                <a:srgbClr val="002060"/>
              </a:solidFill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F2C3EE-EF88-DC7C-56BC-C0935199B001}"/>
              </a:ext>
            </a:extLst>
          </p:cNvPr>
          <p:cNvSpPr txBox="1"/>
          <p:nvPr/>
        </p:nvSpPr>
        <p:spPr>
          <a:xfrm>
            <a:off x="4735278" y="3535588"/>
            <a:ext cx="227029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0" dirty="0">
                <a:solidFill>
                  <a:srgbClr val="002060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  <a:cs typeface="Adobe Arabic" panose="02040503050201020203" pitchFamily="18" charset="-78"/>
              </a:rPr>
              <a:t>{</a:t>
            </a:r>
            <a:endParaRPr lang="it-IT" sz="17500" dirty="0">
              <a:solidFill>
                <a:srgbClr val="002060"/>
              </a:solidFill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EB5051-5B30-535F-ADC1-FAFFB429D205}"/>
              </a:ext>
            </a:extLst>
          </p:cNvPr>
          <p:cNvSpPr txBox="1"/>
          <p:nvPr/>
        </p:nvSpPr>
        <p:spPr>
          <a:xfrm>
            <a:off x="5870425" y="4398768"/>
            <a:ext cx="2479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Bahnschrift" panose="020B0502040204020203" pitchFamily="34" charset="0"/>
                <a:cs typeface="Adobe Arabic" panose="02040503050201020203" pitchFamily="18" charset="-78"/>
              </a:rPr>
              <a:t>Bilaterale</a:t>
            </a:r>
            <a:endParaRPr lang="it-IT" sz="2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5A1BC0-D64F-F375-F444-79BE20DDEC64}"/>
              </a:ext>
            </a:extLst>
          </p:cNvPr>
          <p:cNvSpPr txBox="1"/>
          <p:nvPr/>
        </p:nvSpPr>
        <p:spPr>
          <a:xfrm>
            <a:off x="5870425" y="5736739"/>
            <a:ext cx="2764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Bahnschrift" panose="020B0502040204020203" pitchFamily="34" charset="0"/>
                <a:cs typeface="Adobe Arabic" panose="02040503050201020203" pitchFamily="18" charset="-78"/>
              </a:rPr>
              <a:t>Multi-laterale</a:t>
            </a:r>
            <a:endParaRPr lang="it-IT" sz="2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97053E-8828-1C46-7AB7-3980DB8702DD}"/>
              </a:ext>
            </a:extLst>
          </p:cNvPr>
          <p:cNvSpPr txBox="1"/>
          <p:nvPr/>
        </p:nvSpPr>
        <p:spPr>
          <a:xfrm>
            <a:off x="7505298" y="1690919"/>
            <a:ext cx="2479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Bahnschrift" panose="020B0502040204020203" pitchFamily="34" charset="0"/>
                <a:cs typeface="Adobe Arabic" panose="02040503050201020203" pitchFamily="18" charset="-78"/>
              </a:rPr>
              <a:t>Agricoltura</a:t>
            </a:r>
            <a:endParaRPr lang="it-IT" sz="2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FA4B79-1636-B947-F1B1-4CE7426D8851}"/>
              </a:ext>
            </a:extLst>
          </p:cNvPr>
          <p:cNvSpPr txBox="1"/>
          <p:nvPr/>
        </p:nvSpPr>
        <p:spPr>
          <a:xfrm>
            <a:off x="7505298" y="3028890"/>
            <a:ext cx="2764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Bahnschrift" panose="020B0502040204020203" pitchFamily="34" charset="0"/>
                <a:cs typeface="Adobe Arabic" panose="02040503050201020203" pitchFamily="18" charset="-78"/>
              </a:rPr>
              <a:t>Salute</a:t>
            </a:r>
            <a:endParaRPr lang="it-IT" sz="2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8604EF1-81D4-E723-70E5-BC957993E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910" y="1394750"/>
            <a:ext cx="1378983" cy="183864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A260D7A-8950-C9BD-CEDB-4CE95D4ED76C}"/>
              </a:ext>
            </a:extLst>
          </p:cNvPr>
          <p:cNvSpPr txBox="1"/>
          <p:nvPr/>
        </p:nvSpPr>
        <p:spPr>
          <a:xfrm>
            <a:off x="9694189" y="2278220"/>
            <a:ext cx="11512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Adobe Arabic" panose="02040503050201020203" pitchFamily="18" charset="-78"/>
              </a:rPr>
              <a:t>15 Mln € </a:t>
            </a:r>
            <a:r>
              <a:rPr lang="it-IT" sz="1600" b="1" dirty="0">
                <a:latin typeface="Bahnschrift" panose="020B0502040204020203" pitchFamily="34" charset="0"/>
              </a:rPr>
              <a:t>2022-2024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564C253-972B-8138-5375-5EF4DAB58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25" y="4142788"/>
            <a:ext cx="1378983" cy="183864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4D117C4-39D7-C616-9A32-8158F0D69041}"/>
              </a:ext>
            </a:extLst>
          </p:cNvPr>
          <p:cNvSpPr txBox="1"/>
          <p:nvPr/>
        </p:nvSpPr>
        <p:spPr>
          <a:xfrm>
            <a:off x="9687904" y="5026258"/>
            <a:ext cx="11512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Adobe Arabic" panose="02040503050201020203" pitchFamily="18" charset="-78"/>
              </a:rPr>
              <a:t>6 Mln € </a:t>
            </a:r>
          </a:p>
          <a:p>
            <a:pPr algn="ctr"/>
            <a:r>
              <a:rPr lang="it-IT" sz="1600" b="1" dirty="0">
                <a:latin typeface="Bahnschrift" panose="020B0502040204020203" pitchFamily="34" charset="0"/>
                <a:cs typeface="Adobe Arabic" panose="02040503050201020203" pitchFamily="18" charset="-78"/>
              </a:rPr>
              <a:t>2022-2023</a:t>
            </a:r>
            <a:endParaRPr lang="it-IT" sz="16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90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4956</TotalTime>
  <Words>700</Words>
  <Application>Microsoft Office PowerPoint</Application>
  <PresentationFormat>Widescreen</PresentationFormat>
  <Paragraphs>174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2" baseType="lpstr">
      <vt:lpstr>Adobe Caslon Pro</vt:lpstr>
      <vt:lpstr>Adobe Garamond Pro</vt:lpstr>
      <vt:lpstr>Adobe Ming Std L</vt:lpstr>
      <vt:lpstr>Arial</vt:lpstr>
      <vt:lpstr>Bahnschrift</vt:lpstr>
      <vt:lpstr>Bebas</vt:lpstr>
      <vt:lpstr>Calibri</vt:lpstr>
      <vt:lpstr>Calibri Light</vt:lpstr>
      <vt:lpstr>Helvetica</vt:lpstr>
      <vt:lpstr>Symbol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de rosa</dc:creator>
  <cp:lastModifiedBy>Fabio Monni</cp:lastModifiedBy>
  <cp:revision>172</cp:revision>
  <dcterms:created xsi:type="dcterms:W3CDTF">2019-09-22T10:44:19Z</dcterms:created>
  <dcterms:modified xsi:type="dcterms:W3CDTF">2022-07-11T12:59:43Z</dcterms:modified>
</cp:coreProperties>
</file>